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4" r:id="rId3"/>
    <p:sldId id="262" r:id="rId4"/>
    <p:sldId id="267" r:id="rId5"/>
    <p:sldId id="268" r:id="rId6"/>
    <p:sldId id="260" r:id="rId7"/>
    <p:sldId id="273" r:id="rId8"/>
    <p:sldId id="269" r:id="rId9"/>
    <p:sldId id="275" r:id="rId10"/>
    <p:sldId id="274" r:id="rId11"/>
    <p:sldId id="285" r:id="rId12"/>
    <p:sldId id="280" r:id="rId13"/>
    <p:sldId id="287" r:id="rId14"/>
    <p:sldId id="284" r:id="rId15"/>
    <p:sldId id="286" r:id="rId16"/>
    <p:sldId id="279" r:id="rId17"/>
    <p:sldId id="283" r:id="rId18"/>
    <p:sldId id="288" r:id="rId19"/>
    <p:sldId id="281" r:id="rId20"/>
    <p:sldId id="259" r:id="rId21"/>
  </p:sldIdLst>
  <p:sldSz cx="9144000" cy="6858000" type="screen4x3"/>
  <p:notesSz cx="6797675" cy="9928225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DF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 smtClean="0"/>
            </a:lvl1pPr>
          </a:lstStyle>
          <a:p>
            <a:pPr>
              <a:defRPr/>
            </a:pPr>
            <a:fld id="{5C162C62-FAB7-4A4C-8860-4A45DAB7E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84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 smtClean="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 smtClean="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noProof="0" smtClean="0"/>
              <a:t>Klik om de opmaakprofielen van de modeltekst te bewerken</a:t>
            </a:r>
          </a:p>
          <a:p>
            <a:pPr lvl="1"/>
            <a:r>
              <a:rPr lang="nl-BE" noProof="0" smtClean="0"/>
              <a:t>Tweede niveau</a:t>
            </a:r>
          </a:p>
          <a:p>
            <a:pPr lvl="2"/>
            <a:r>
              <a:rPr lang="nl-BE" noProof="0" smtClean="0"/>
              <a:t>Derde niveau</a:t>
            </a:r>
          </a:p>
          <a:p>
            <a:pPr lvl="3"/>
            <a:r>
              <a:rPr lang="nl-BE" noProof="0" smtClean="0"/>
              <a:t>Vierde niveau</a:t>
            </a:r>
          </a:p>
          <a:p>
            <a:pPr lvl="4"/>
            <a:r>
              <a:rPr lang="nl-BE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 smtClean="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 smtClean="0"/>
            </a:lvl1pPr>
          </a:lstStyle>
          <a:p>
            <a:pPr>
              <a:defRPr/>
            </a:pPr>
            <a:fld id="{98425DDC-12DD-4983-91ED-6EE8056A4AC7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0334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425DDC-12DD-4983-91ED-6EE8056A4AC7}" type="slidenum">
              <a:rPr lang="nl-BE" smtClean="0"/>
              <a:pPr>
                <a:defRPr/>
              </a:pPr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3910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167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02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51638" y="190500"/>
            <a:ext cx="19970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55650" y="190500"/>
            <a:ext cx="5843588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274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2002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417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55650" y="1905000"/>
            <a:ext cx="39195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27588" y="1905000"/>
            <a:ext cx="39211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537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491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394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712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699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0427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224713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905000"/>
            <a:ext cx="799306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Klik om de opmaakprofielen van de modeltekst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pic>
        <p:nvPicPr>
          <p:cNvPr id="3" name="Picture 2" descr="P:\cag\CAG organisatie\Logo\Logo CAG\LOGO JPG\CAG_zondernaam_300dpi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405" y="448816"/>
            <a:ext cx="1100227" cy="96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tvirtueleland.be/" TargetMode="External"/><Relationship Id="rId2" Type="http://schemas.openxmlformats.org/officeDocument/2006/relationships/hyperlink" Target="mailto:sarah.luyten@cagnet.b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microsoft.com/office/2007/relationships/hdphoto" Target="../media/hdphoto2.wdp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7704" y="2492896"/>
            <a:ext cx="7236296" cy="1656184"/>
          </a:xfrm>
        </p:spPr>
        <p:txBody>
          <a:bodyPr/>
          <a:lstStyle/>
          <a:p>
            <a:pPr algn="r"/>
            <a:r>
              <a:rPr lang="nl-BE" sz="4400" dirty="0" smtClean="0">
                <a:solidFill>
                  <a:srgbClr val="FFFEDF"/>
                </a:solidFill>
                <a:latin typeface="Calibri" pitchFamily="34" charset="0"/>
                <a:cs typeface="Calibri" pitchFamily="34" charset="0"/>
              </a:rPr>
              <a:t>Traject Voeding</a:t>
            </a:r>
            <a:br>
              <a:rPr lang="nl-BE" sz="4400" dirty="0" smtClean="0">
                <a:solidFill>
                  <a:srgbClr val="FFFEDF"/>
                </a:solidFill>
                <a:latin typeface="Calibri" pitchFamily="34" charset="0"/>
                <a:cs typeface="Calibri" pitchFamily="34" charset="0"/>
              </a:rPr>
            </a:br>
            <a:r>
              <a:rPr lang="nl-BE" sz="2400" dirty="0" smtClean="0">
                <a:solidFill>
                  <a:srgbClr val="FFFEDF"/>
                </a:solidFill>
                <a:latin typeface="Calibri" pitchFamily="34" charset="0"/>
                <a:cs typeface="Calibri" pitchFamily="34" charset="0"/>
              </a:rPr>
              <a:t>Onderzoek naar culinair erfgoed en het beheer ervan in Vlaanderen en Brussel. </a:t>
            </a:r>
          </a:p>
        </p:txBody>
      </p:sp>
      <p:sp>
        <p:nvSpPr>
          <p:cNvPr id="2" name="Rechthoek 1"/>
          <p:cNvSpPr/>
          <p:nvPr/>
        </p:nvSpPr>
        <p:spPr>
          <a:xfrm>
            <a:off x="5508104" y="6165304"/>
            <a:ext cx="3528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BE" sz="2400" b="0" i="0" dirty="0" smtClean="0">
                <a:solidFill>
                  <a:schemeClr val="bg1"/>
                </a:solidFill>
                <a:latin typeface="+mn-lt"/>
              </a:rPr>
              <a:t>Plaats, </a:t>
            </a:r>
            <a:fld id="{8B9040DD-1CFE-40E9-A361-14C41C112B03}" type="datetime4">
              <a:rPr lang="nl-BE" sz="2400" b="0" i="0" smtClean="0">
                <a:solidFill>
                  <a:schemeClr val="bg1"/>
                </a:solidFill>
                <a:latin typeface="+mn-lt"/>
              </a:rPr>
              <a:pPr algn="r"/>
              <a:t>8 mei 2014</a:t>
            </a:fld>
            <a:endParaRPr lang="nl-BE" sz="24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411761" y="5478323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2400" b="0" i="0" dirty="0">
                <a:solidFill>
                  <a:schemeClr val="bg1"/>
                </a:solidFill>
                <a:latin typeface="+mn-lt"/>
              </a:rPr>
              <a:t>S</a:t>
            </a:r>
            <a:r>
              <a:rPr lang="nl-BE" sz="2400" b="0" i="0" dirty="0" smtClean="0">
                <a:solidFill>
                  <a:schemeClr val="bg1"/>
                </a:solidFill>
                <a:latin typeface="+mn-lt"/>
              </a:rPr>
              <a:t>arah Luyten </a:t>
            </a:r>
          </a:p>
          <a:p>
            <a:pPr algn="r"/>
            <a:r>
              <a:rPr lang="nl-BE" sz="2400" b="0" i="0" dirty="0" smtClean="0">
                <a:solidFill>
                  <a:schemeClr val="bg1"/>
                </a:solidFill>
                <a:latin typeface="+mn-lt"/>
              </a:rPr>
              <a:t>Centrum Agrarische Geschiedenis</a:t>
            </a:r>
            <a:endParaRPr lang="nl-BE" sz="2400" b="0" i="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 dirty="0" smtClean="0"/>
              <a:t>Traject Voeding</a:t>
            </a:r>
            <a:br>
              <a:rPr lang="nl-BE" altLang="nl-BE" dirty="0" smtClean="0"/>
            </a:br>
            <a:r>
              <a:rPr lang="nl-BE" altLang="nl-BE" sz="3200" dirty="0" smtClean="0"/>
              <a:t>2. Alcoholische dranken – </a:t>
            </a:r>
            <a:r>
              <a:rPr lang="nl-BE" altLang="nl-BE" sz="3200" b="1" dirty="0" smtClean="0"/>
              <a:t>Sterke drank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Slechts in enkele verzamelingen</a:t>
            </a:r>
          </a:p>
          <a:p>
            <a:pPr lvl="1"/>
            <a:r>
              <a:rPr lang="nl-BE" dirty="0" smtClean="0"/>
              <a:t>Zeer </a:t>
            </a:r>
            <a:r>
              <a:rPr lang="nl-BE" dirty="0"/>
              <a:t>divers maar ook veel ‘dezelfde’ objecten</a:t>
            </a:r>
          </a:p>
          <a:p>
            <a:r>
              <a:rPr lang="nl-BE" dirty="0" smtClean="0"/>
              <a:t>Objecten</a:t>
            </a:r>
          </a:p>
          <a:p>
            <a:pPr lvl="1"/>
            <a:r>
              <a:rPr lang="nl-BE" dirty="0" smtClean="0"/>
              <a:t>Stookketel, gistkuip</a:t>
            </a:r>
            <a:r>
              <a:rPr lang="nl-BE" dirty="0"/>
              <a:t>, </a:t>
            </a:r>
            <a:r>
              <a:rPr lang="nl-BE" dirty="0" smtClean="0"/>
              <a:t>bottelmachine</a:t>
            </a:r>
            <a:r>
              <a:rPr lang="nl-BE" dirty="0"/>
              <a:t>, </a:t>
            </a:r>
            <a:r>
              <a:rPr lang="nl-BE" dirty="0" smtClean="0"/>
              <a:t>flessendroogrek, ton, stoop, etc.</a:t>
            </a:r>
          </a:p>
          <a:p>
            <a:pPr lvl="2"/>
            <a:r>
              <a:rPr lang="nl-BE" dirty="0" smtClean="0"/>
              <a:t>Datering circa 1880-1950</a:t>
            </a:r>
          </a:p>
          <a:p>
            <a:pPr lvl="1"/>
            <a:r>
              <a:rPr lang="nl-BE" dirty="0" smtClean="0"/>
              <a:t>Fles, drinkglas, etc.</a:t>
            </a:r>
          </a:p>
          <a:p>
            <a:pPr lvl="2"/>
            <a:r>
              <a:rPr lang="nl-BE" dirty="0" smtClean="0"/>
              <a:t>Datering </a:t>
            </a:r>
            <a:r>
              <a:rPr lang="nl-BE" dirty="0"/>
              <a:t>circa </a:t>
            </a:r>
            <a:r>
              <a:rPr lang="nl-BE" dirty="0" smtClean="0"/>
              <a:t>1918-heden</a:t>
            </a:r>
          </a:p>
          <a:p>
            <a:pPr marL="0" indent="0">
              <a:buNone/>
            </a:pPr>
            <a:endParaRPr lang="nl-BE" dirty="0" smtClean="0"/>
          </a:p>
          <a:p>
            <a:pPr marL="457200" lvl="1" indent="0">
              <a:buNone/>
            </a:pPr>
            <a:endParaRPr lang="nl-BE" dirty="0" smtClean="0"/>
          </a:p>
        </p:txBody>
      </p:sp>
      <p:sp>
        <p:nvSpPr>
          <p:cNvPr id="9220" name="AutoShape 2" descr="data:image/jpg;base64,/9j/4AAQSkZJRgABAQAAAQABAAD/2wCEAAkGBhQSERUUEhQWFRUVGBsXFRcWFxgYGBYYFxcYGhoYGBgcHCYeFxkjGRcYHy8gJCcpLCwsGh8xNTAqNSYrLCkBCQoKDgwOGg8PFykcHx8pLCksKSksLCwsKSkpLCwpKSksLCkpKSwpKSkpLCkpKSkpLCwpKSksKSwsKSwpKSkpKf/AABEIAL4BCQMBIgACEQEDEQH/xAAcAAABBQEBAQAAAAAAAAAAAAAAAQIDBAUGBwj/xAA/EAABAwIEAwYEBAUCBQUAAAABAAIRAyEEEjFBBVFhBhMicYGRobHB8BQy0eEHI0JS8RVyJFNikuIzNIKywv/EABkBAQEBAQEBAAAAAAAAAAAAAAABAgMEBf/EACIRAQEAAgMBAQACAwEAAAAAAAABAhEDEiExQSJRBDKxYf/aAAwDAQACEQMRAD8A9PQhC9bxlQkSoFQkSoBCEKARKEIBCEIFQkQgVCRCKVCa94Ak2A1K4vtt2maBTp0qkOzZnlri2AAQAeczMdAs5ZdZtrHHtdO2SSvJm9phTuMQ6eWdzvlK9B4F2rw2LtRqhzwJc0gtcOZggSJ3CxhydvzTefF0/dtiUIQurkEIQgEISIFSISSqFSIQgEISIgQhJKBUqRCilQhCBUJEqBUJEIFQkSoBCEIBCEIBCEIAhcH/ABC4I19Sk/wt8Dm3AiWnMPU5jbou5r1gxrnOMNaC4nkAJJ9l4nxftjUx2MbPgoiRTYTEbhzoP5yQL7aefPk9x068V1lK7HhPC2Oo3i42EfPdR9j6eBoYqrI7vEZ3taXu8JaTqywa0nkfTVTcLqOaAwUniDoQ7WM1v8lcf26rjv2QC13d+ORAzBzyY5i4v0Xl4dzK7e//ACetwmntYKVeJdlOM4vvqdLDOcXPMBky0+YNgIEk8pXsOGxFQPdSrsDajWh0tMse0yMzCbiCIIOlua9ky2+bcbFxEpEStMhCRCAQhEoBCRCAQhCASISIHShIlUAlSIQKhImvqgIHoULMUCpkUShRurAFPa6dEDkJESgVCY6qBqQsPhHa+lW7wO/lOpuLSHEEGCRIPopuGm/KQFefdpu3RZUDKT6bwLzBFyYFph8XPLRafAe3lOpTHekCpuBYRsf2U7RetavaqamBxDWfmNJ8c7C487ELyrsJ2e/E42g3+kAVHeQA+pXf4LjTcUcQxs5QfzTaagPhHOGgE/7lzv8ACXFtpYqoCbikxo8s5B+OVTJvHx64zD5GlrSQBaPUiBysvAv4j43NxGoAPCzLTHKwk/Ele64nHyCBY7+gcPovnztgScbXnU1Ss/jf69B/gbwSXVcU4afyqfnYvPtlHqV6hxVg8J3uJ6G/0XC/wTrf8E4bd66PUNPzJ9l3XFalmg6kmB5C/wA1J9Mv9azkISLs4FQklCAQhIgVIhCIEJEKgSShCBUqSUSoFQmPqgCTsoaePa4WKm4ulh7oCzK1afQqTFYy8BUm1JJINvkpashWVtvP5/otDC4mWn4LMpGC8e3rdX8K3wqRUOIrHXmlpY/Ko8Q61unzVDF43LaN1LdDoDxFoEkwsDGcWc51nQNlSrVy+SquVwgxY6Llllash/FX1qjIY/LqbRJ9TovPW8UqU6r87mzmM+c69SvQA/3XJcR4SMXXc3DUzUqE+N0w1g3jQepWcbW456rXc6oS6LiQegUmBrggtm8Eg6x08tVFj8G4OI3ZLT0i2u90mDwRAFVrhAIDhoWnrzHULdajpOCcUqUWwHa+IiBlMne06DYhSdkWBmNBkZXgMOtiajSsrDYthzTFgQTzuR8oVnhmJ/mMezZ0x/tuPvqmzT1Zoqd+X5h3ZaRlt+a95XlfaThFSrxF7KbC51RwLGt38P0gmV6LwKu/Es7ymWgizgToettF0+E4bh8KHVjHexD3u2i+Uf2tv62SWL1v07sZ2c/BYWnRsKgBLy0yHON3EEidfJc//EXtAKGKwQDrtc5zxP8AS7K0z6ZvZRdof4r0qbYokPqR4QDIBO7nCwHQXPReT4vidStVdUquLnuMkn4RyA2Cv6l+Pf0SoqDvC3/aPkpJXXbgESkUNfEwLXTchpOhMY6RKVWVCoTH1ANVUqY28e6lykWTa6hZRxh529f0VpuLgBZma9VqUSsvE8Rj9FF/qpWu0TTZBUWJxbWAklUcFiZMXgrO45VOaOX3Cx38XXqHF491QkzA0hQ4Yxeen30VWnXuAd/u6fVxEGCYG3WVz2206lQ3JIB6W9YSU8Tldc66/qqfeNI1MjyUFSpvdXYt/iTmIF5tbcfRX2cQOUgC4EWMrCw1Ug+YU9CbmRExyKC0zGu9Ou99lSxNa/OJt5lLUIDSNxBiZiVQxPEQD5kdTffyUvhJvxYqYrI2SNpKzsNx9jw0BhBLjck3HWT1sncRoF1MtY4Fz9ANTGwWXheHnDua7Enu3htqZguM6WBsYUx65N6zw+z6Z214nFIMBgvfDtjlGo9TCzeBdpKuEpv7rKDUGUkiTl6ctVPxygMXSLhLXtJcJ0jdp+EH9Vkvp+Jrdmi/nutXHXiYpMJinuflOmrj05D9Vfx2GHetDiGscWhxBsZI+II+CysTRqMqZmg8o5t5Le4XwwYp4oF0EtOUnZ4u34/VZrRmN/h9WaHZXAzeOe+u6wmYirTOTKQQYP19F7h2Ww8YSkyqP5lMFjxyLHER8FHiezVGqHGA039CN1NmnE8D44cJRcSzMajIaAYGbX2g+a4PjXFsTWe78RVe8uMkEnKTFjGmi7PjlB1NzGvbDcoLSREzu08tlz/GMDnEt1F3aWE3mbWPkpP7atutMPB4sNMO0Pw/ZbOHwWdzWsBcXEBoF5J0AWc/h/hB1a78pHMagjYjkul7IU3UHsfPia4FvMfYW+zD2PAcCqBjQHCBa5vbaykxPD6rL5ZHQz7jVO4Hx5r4ZUs/UHYyT7LarYkggRN7rO9kkvxy+IxXgget1l1KTjoYAO0x8l1PGODh7XPptBfqWi2b/wAvmuXp4q8TJi4I0vppqqxZpoUcZkEWMdSkdxM7wBymSqlLHNcHAHS32Oiq1hGvl6pM9TSaWsbjibTCzzjDYTPwTmhROw5dOUEuOgAn2CTOIs/j4MaqSpiDa8T8Fyj8Y5uKLC0hwDQ4GQRbxWJgXOq6M6i/mrWj/wAaM+QkB0c/Epe5bzHuVzfDMS/EYqo0VRSAIjM0umCQBYTuZkrU/GP/ALW/9v7K6oVvGHCs5lRwY1pyhxloPWRMqGn2goODu8dpYOlxObSbi58gsV2JoGq/vnvPhN2CXEjSJ/KNdVN2a4EMU2o8PLXMP8uYMHXxfJc777a9E1PzazgeN02PeysAS78pIIMbamxU/EKA7kPpgtqtdtoRsQ02Hnouf4g91PE5sTDzmGZl5IjYxodPRX8LxOo+lVLXGnTYJaDBcW6Bpdt5rcx/ds2zWpG1TxbT+amfy2kSSeYvE7clNxrDMw9EZ2vY9x8MuzW1iwgwOS52hxjvGspyDBJzE66anmu1bxBhwo/E0y6jA8RGYMItJIuL9Fj/ANXLU8clh8RmoFzSO974Ma2cvhI11kiY2XS8FoU3NfTr5S4yJa+7SeVrDQXC4KnxWm6oTldkDjpExJjURyst/BcRq1HFtMNYRPdOcLEuguZMbCXRr0WuSXficfXWshjBl/lAMBa4gHUkTYl1iY6rLxfDnNxDg+KlNrmybgOJEhoE20ha1KkKpL3RTfEy2HB4BIfDDoD+bRYfEKbW1ntBzMDhDnEC9tQNAs73j46ZY9cvTW440ngC/wD+dbJvEHUKh7x2aZvA1PMyR7rJ4piQyu5rXB0mLGQ0bCdzzP7q9hHSy/qFx/0u3aa5MdLHaWlTw4aKLi5tVmcknxC58PlIHsue4fRLjJEjVx5/VGLYTIHMtaOQVvglRrnGmCMwBBm0fsvRll+vLJ+FfitSbbwbSJ581e7DVP8Aim1LQCSdtiVgcQwdRrm5jAIvOjY1F9BuOat8LgWYS1n9TidevTXRZl82ZeePZv8AVW5HPkNabk+U/ElQ8Oquruk+GlyOr4vJ5NPJcnw0GrBcZYywG09ea63gh8UTYb9PsLKNLtFwynXoFlRsg6HdvIg7FcTguwL6AdUbUFUEGWkXIm7eRBE+sLu8fV8B+CzMNi7xzFuhCsg8jq4VuFrmm/8A9vW8THf2zo4dQbHpCmo4g03lrtWn35FdF/EHgctIaNQatPzH52+RF/dcBw/F5w0OJzNOXqW6j2uPVD69ew2KZ3FPLGZ3iJ5WFhPWfZdFwfi5qNyk+Juh6Dn5Lzvs3WL25B/SbD5RuV3vC+GOpgOeMs+HqJGp+UdVieM6vdtYbHHNc2JtbRcx2y4PkecXSJBsajSfCY0IEanQ+XVaODpOzO1ifJamMw3eUn03f1NI+Fj5gwVduuOt+vKKvGKr6veBuXMGlzQfziSARGydU4o/m6KgkxJyDS9rhZlau4UrWcHwIGx1BHmtTs4xtRj84Emm5gzHSWOcCJ6gCV2nl25zVmTT4U576bZIJtY2JEEzeLQFLSx+VpqtBcKZ8WXaNZ91hYZjmGm4EiAARP3sjCVXMDmOYHMe6XeIjfWAbnzMLGsb6mfXDLrK6JmEoYun3j2htTKQwixzNBcA7+6YjpZZTeOw1jQ3NUcIA6xqp6dB4pvLTYEuh0flEiOp0uFzmP4XDz3bgQPykHba6nHfytclxnqThLXvrMcz+WTJkWJF/wA3KSYXT/hcR/yaf/c5cfw6WPl35mx6ibX25ldT/rI/5g+P6Lra5Sxi8cw5o1nsaAP5LTdgmSN5Wh2Gp1u7/lvYASS6ac302jT2XNUOJVK7qj6r3PdlAzOMmB1UfZi9c3t5kLOONztj08uUx48Lr8v/AFudosTkxc1WNrOYMhc605myCQNYJWBR7QuZmYWsLfyuBLgDB5gyPRWHfzMUc12moJknQWMknkqPDWtqOrw0QQ4tEzFzESr8xefvfq5hOKUgMtRrXESWlljB2c/V3Sy2eH9onuw5pm1OR4SAdDpMAlcbhcocwuBIBv1WxTflZlZq54DQR13KSSaXPK5b0t8RwzAS5gAccuVoaIsYdJ22ITH4stpVW1S7+5l3C+g0tqVFU4kO/dmnwiNoka3nmpOJV21KTgLkN+oICZe5JjbMZv6v8I4mabGAy7O0DKHBoMbn0J0VHi7Xur1cmaC4ZXGLWAgzC1OAvLXYcaEm/S0Xsn8YZL6mWT/NJnmMsCOd1rjk6+12/wAvl3yef1P+RxeIwIpuGZ0zJmOuino8QAET0/TyWnjuHyGlzbTBO8G3qkfwNppNDWAOk+IRcH+6bwuGWrfpjy9ZtzmMqmnWa8g5dxz5rU4O6j3uYeAQZJPrb0t6rV4Zw04mg8BzS63gidDrOyrYDhDqLy11Fjr2flDiPQ/lU7yQy8y98UOIYx2IeXVQCLAQSC0AAR1Fhqnulj2gQ1uwIm/zJWo7gjfEXO1k2GnQKhif/VJtEiPP7C3LL8cu8vxu0MTZt9bTpEDZdnwCtABN7Xj6rzx2J8bM2w0Gnsuw4JxhgAAHmmlldXj6kM89Fi0avjPK8/WEcS4iSBGkblQ4ejDcxO3rKrSv2oBdRLm3czxN89fYxHqV4/3eSs7bxGOk3j4hevY55NN/RriPvovMe0GHDcS4DcAjzAWf1XoP8LHE4kxpkJPwA+JC9MxzYaZOy8u/hHXAfVPJg/8AsP0XQ9vu2X4fD5mQXvORgn3d1DfqFzv3TToOFYkPc4iIzEe1lpYnFhrHE/0gk+gXBdk+NHu2BwzF2rrW3k35rR7UcSIoEC3eHL6an9PVZyurpPy1xzg2dAJSz0Fk0ifZIAVO1r5+6VzwmuITiBufqjME2hvfAc7aa7pne/cKRzkhPwTZtWdRcXlwgAMII3Jm0e6p/wCnv/vd7LVOm/mosvn7rUzsbmekeFwGURa4gwEnDOD91UL81jt5q5TdMg2Tu7EX3Ux5MsbuLlyZZSS34z6fB4eXh5H5th/Vb3HNV8N2d7snLUPoFq93mtJhObQA0lLyZVntWXS4KxkZi5xBkbAeis1cGzds7+R5q93oH7/cKDMZ+9Vnvf7O1/tF+DZ/YL3uN0lWo4aNn6KyD7pW1CegCm02r986NENrPBuIViSRcKOm1xO0dfqm0NBLyA+A2QTGv+U7FNAdFI+Hrr8UsXmyUeajff8Aj1U8M19N5ezwE65bTfU7SrFTEFxl2p+ak7q2t0ClAEoXkys1THVZadrFcvUryDO3zXRY7FspiX25TE2XKvrNqOcW2E+116OLfrfHtfpxlmTEStHhmOAdIIB6xCw2VwHAHRFQAH5Qurq9AbxJr2y7VtwduSa7GOqQ2nJXCniL4EOzEGw6npuvV+yvZhxpNq1Sc0TlFgJGilbVuGTldnE/0wdDIvJ8vkvO+3GH7vFNjYa+Tjv5QvZDw9ogRAcLj75rx7tfjxUxZuMlIljTpJ0J88yx+tfjZ7E1GU+8e92SmWSTsQCJbPPZYHagvxT/AMTm8DTlazZjAYkHfmVqYbheZjmtcDnGUjW50jqDcJtLC5cIWEX7sg9CQZ+Kx89Z5c9a06HsQ9jafidtYC3vK0e1OJDjSDdAHEnzIF/ZcD2WxkNGa4JF+p08l1HFq0vjZoy3vpr8Ssck/ltnPKTj0qVXe6ZoE+euqRZeMrBbW6TN1+/oiQmtP2EDiJ3Tu7IlMiNEEdSUCF97pMw5oqOvom5h9hUTUpGu/wAEOcYPt1/yh0gyPW6W5Gnrrf8AVZDYOgJJPx5p3dEb9fNRubbrNk8uMfYj9UChvvHzStIkbdU0HmfJNLjt69DyhFqUAT0TmkfuoS48viUMAnQzsPmohwMmx9EjzeSnZhljL+vTrqoahJ0VDxVOpGvyTs3O3omUHbEgclLcb6iRdQMrtnfVLSoRq6fOUuc6E7TH3siRY+nT/KCDiPDmVBFRod13HqFm4vgTGUnGmwA6jWTG0lapq+KNlKHEi4/dbmVlWZWPPnVZkOEFRvr2uuh47wtolzd9QuYNB0xaF63ql23OxNMPxlPMPC3xGf8Ap0+K+gsDjG5RBAJtFt9F5B2Sp08PUa0gEvBFxc6L0qnw6mzK9rR3lSABoBbWOazvcXG7J2m42ynTdlIz2a3zK8H7UENruDY8MabGJ97rU7b8XNTE5aROWnbWxM3PUrJfgzVbmcfEbknVTGe7WzdZ1Cu6dSuhp4wjCVA0mZa30dr8FzhpvpvykQ79d10rcGG4Nzjdxc1xno4QB6K5WJlGx2I4QHPuxxMTIHhiZvOnlZbPEMvfPLbtJlvqs7s1xgDDPkDPUJDRcgaDTlf3U2aLG5AGl1x5frny/NEcw7fRGW0nXZI+dphJB69N/NcnnMfV5jT0UsjWPLkjLM8+Z3RTsI+CAdM/5SgwPomd4OX1TXVDb790Dy0chp7qPxdEEkkadJspu6/6m/D9VRC2uTt0MoFQgR8Y+7KVroOn35oqOFpAF+pgfoot9S0riOmnzUVQEeSax4BkaKXO3QaHQdERBTnzvBvt0Uoa0GPspBSGUxEjcddEr3DKBEOtdQPGGsL6aSmOcLDcnVNbXtmEkfXRJnEEgETrJn/CBznfPQfOVIxhtMEbfoVDmky2IAMj73SVKha6QbaXnVA+kZmfSFM2nMaddZjp1VZrpNjAnkpHPM203QPqUhNiEj6U2JEc9L/RI6sNediZ0TWVAfdBI1omSBpYDl97poeLAf4TBVAPyTHtEz7IM3jL3NhwgtOs3g/RYuMpgDM24F5+a6PEjOx7QPzNI9Yt6yuEw3ECAQ6YK9XFluaejju416vaPLWY9tsrQPXdd3wP+IdN4Ae4gtEMzaEucPvyXmeLwocwPYZaLRuFBh6jm/luumvx1k008ZhO7q1A5wdDnXG5DjcdEmFrCD8FnvxpLrySfOZW3wngD3nNUBa0Xg2J9FLZPpcpPa0TwgYgU3OMFjbQBca33VXijxlFJhkC7j6W8rLbrPDaZcZECSOg3+i5Ck+XySZcb+q48f8AK7c8crld1JQxDm+Eabe/NdJwrEueTmuBAlc1UqlugB2E6ldHwphFOXWJ1WuT4vJrq2BVtaL9I/yk70Wt5yq2T4QfTonuPpPVed5kzwD0iw5aKNzQdbSNEvfE25eqhdcnT1+iNYzZWUIFtP3UoMW2OvkmuqCP11mFXOJJFhGx5f5RKlyg7abbBOj/AHe6rNqWtcSI2P6KXvT/AG/L9URKAJsCSedgYRUaTHO9vpOybmzX9R+kpWGJi0Gf1hAhda0eu37pGtm8R58krWguE9UjA68xFxMfNBK5uVpi+bU7fsqrXE2tf4Iw1QtBvI+9ioqFS+vpCCZjGi0zeT6I/Fa8r/FRVMS3MB7woXVxO8DZXQvtqcog9Co34kW1jlr5HyWccZBlp3800vJmPRWYjUNUHz2AmeeqXvLC8STKxW5gYvtb1UtbEEA23TqaXX1Wk5dtlKXg6m4FotMLFe86lRGsROpHLor0XTcdWFo1O3NR1cXAJ/cjp0WY6tNxokfXnSydDTRHEbiOS5TtBwvJUzUxLHXt/Sd/Rahf7QnB50mZ59FrH+N3Gsbca5mlUgK5gad51sp+J8Ovmp6/1NH0VKhiHNgRELvLK9Eu3YcBux0AS0xO/SCrwrmLm+vnOy5jAVajRLdCZK1alVxFjH6lebOesckl+LPFMR/KI3NvQ29lhYXhb3RAB9Yhaz2eEtN5gaXA2KkwmCGmY+X0KuOWoceWOP0/D8LawguuQBe0SdgtAPsSPkqhxQbZ28xa4PknGIkOmbRe3Vc7d+1yzva7PD/FGp9FJVfrJuPRV6Y+Fp5JXVOnQ+ijP4k7yNJMi33y/ZMk+QOkp+SdbG+nwCc9hIsNLH0RDMpOsEn4JHs035g/XyTXMjQGY9JiwTT4iBvHinb9VRLTw+x0Og/wk7gdfZSNdfY9d56f5S5m/YQWjTAbY6Ez5eUKnXcXaTsJujEVyJFr/WylAztAM6RbzUFKlM2kxY8rqznAFrnfWRzsp+4u6Lbn6KEUBJdJO2gBiFRAJIsRcHr7KhmdMEReJWzRwgggx4bA/toou6aRJEgnQ8+cq7FGrhPCbwQfmq/4RxIjeBzP7LZoOGUkaEbgTI3ndN7trSIH5rzuJ+iuxRwPDvXKdLwRpZWDhxBaLbgb32lSUsOACZMA+s/oke/KSdTv5zEjklorUmHM4HQTE/RGLoBwEb6gag+S0G/lza3P6x5JgLSQ4A+qnYZVPBQRO5IE9OamGBE+mhH3MLQay4zGbH5/upaUF0f2j4K9qbZbuHy1pAgT8eXwUNXhgLp8yeU7LYIjS33a2yrCt+a3Me2/unam1CrwbWCJ16Qq7MEcoPMkERpH7LRGIcGWOjvn7p9J+510Mae3NOy7U8dgDTI3bAy9LSpncNa8eI2gbdZV19QlmSBewJ2BufVFGqC2Q0WG+29lOy7UDwsBpGhnQ8ht0RhsIRMm23013WgRmbm6THMhOFNo0nUa9YTadrVanhyAN4GgvAn4p9Oi2I0MyLzI8tlaDocWcuXuqOJe1x0gTFlE2lxWHaSdAQZEbW+IQ2nIhsn9Ao6NUE5QI66qxRqlpAEDNp0kmfkoI3NAs3f42uOqjph0kEafFWe8hzLam28QlxoyidXWnZXQqVcTL7mDIgG2vM8k8VYudk9tBrmmdhA6Jh22mNPvmE0JK1SLkSHAXG6gB6aeqYxxc4C1wbbTz5ooOkf/AB+VoQSOdoN5A/ylyHmfY/qq7KhBk325CwUWXz+/RB//2Q=="/>
          <p:cNvSpPr>
            <a:spLocks noChangeAspect="1" noChangeArrowheads="1"/>
          </p:cNvSpPr>
          <p:nvPr/>
        </p:nvSpPr>
        <p:spPr bwMode="auto">
          <a:xfrm>
            <a:off x="63500" y="-877888"/>
            <a:ext cx="2524125" cy="18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180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70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>
                <a:solidFill>
                  <a:srgbClr val="336666"/>
                </a:solidFill>
              </a:rPr>
              <a:t>Traject Voeding</a:t>
            </a:r>
            <a:br>
              <a:rPr lang="nl-BE" altLang="nl-BE" dirty="0">
                <a:solidFill>
                  <a:srgbClr val="336666"/>
                </a:solidFill>
              </a:rPr>
            </a:br>
            <a:r>
              <a:rPr lang="nl-BE" altLang="nl-BE" sz="3200" dirty="0" smtClean="0">
                <a:solidFill>
                  <a:srgbClr val="336666"/>
                </a:solidFill>
              </a:rPr>
              <a:t>3. </a:t>
            </a:r>
            <a:r>
              <a:rPr lang="nl-BE" altLang="nl-BE" sz="3200" dirty="0">
                <a:solidFill>
                  <a:srgbClr val="336666"/>
                </a:solidFill>
              </a:rPr>
              <a:t>Werking </a:t>
            </a:r>
            <a:r>
              <a:rPr lang="nl-BE" altLang="nl-BE" sz="3200" dirty="0" smtClean="0">
                <a:solidFill>
                  <a:srgbClr val="336666"/>
                </a:solidFill>
              </a:rPr>
              <a:t>collecties</a:t>
            </a:r>
            <a:endParaRPr lang="nl-BE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981" y="19050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244373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>
                <a:solidFill>
                  <a:srgbClr val="336666"/>
                </a:solidFill>
              </a:rPr>
              <a:t>Traject Voeding</a:t>
            </a:r>
            <a:br>
              <a:rPr lang="nl-BE" altLang="nl-BE" dirty="0">
                <a:solidFill>
                  <a:srgbClr val="336666"/>
                </a:solidFill>
              </a:rPr>
            </a:br>
            <a:r>
              <a:rPr lang="nl-BE" altLang="nl-BE" sz="3200" dirty="0" smtClean="0">
                <a:solidFill>
                  <a:srgbClr val="336666"/>
                </a:solidFill>
              </a:rPr>
              <a:t>3. </a:t>
            </a:r>
            <a:r>
              <a:rPr lang="nl-BE" altLang="nl-BE" sz="3200" dirty="0">
                <a:solidFill>
                  <a:srgbClr val="336666"/>
                </a:solidFill>
              </a:rPr>
              <a:t>Werking </a:t>
            </a:r>
            <a:r>
              <a:rPr lang="nl-BE" altLang="nl-BE" sz="3200" dirty="0" smtClean="0">
                <a:solidFill>
                  <a:srgbClr val="336666"/>
                </a:solidFill>
              </a:rPr>
              <a:t>collecties</a:t>
            </a:r>
            <a:endParaRPr lang="nl-B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55650" y="1978496"/>
            <a:ext cx="8136830" cy="4114800"/>
          </a:xfrm>
        </p:spPr>
        <p:txBody>
          <a:bodyPr/>
          <a:lstStyle/>
          <a:p>
            <a:r>
              <a:rPr lang="nl-BE" dirty="0" smtClean="0"/>
              <a:t>Beheer</a:t>
            </a:r>
          </a:p>
          <a:p>
            <a:pPr lvl="1"/>
            <a:r>
              <a:rPr lang="nl-BE" dirty="0" smtClean="0"/>
              <a:t>Weinig betaalde personeelsleden</a:t>
            </a:r>
          </a:p>
          <a:p>
            <a:pPr lvl="1"/>
            <a:r>
              <a:rPr lang="nl-BE" dirty="0" smtClean="0"/>
              <a:t>Vooral vrijwilligerswerking</a:t>
            </a:r>
          </a:p>
          <a:p>
            <a:pPr lvl="1"/>
            <a:r>
              <a:rPr lang="nl-BE" dirty="0" smtClean="0"/>
              <a:t>Materiële of financiële ondersteuning door overheid</a:t>
            </a:r>
          </a:p>
          <a:p>
            <a:pPr lvl="1"/>
            <a:r>
              <a:rPr lang="nl-BE" dirty="0" smtClean="0"/>
              <a:t>Onzekerheid zorgt voor korte termijnvisie</a:t>
            </a:r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Nood aan: ondersteuning vrijwilligers, financieel plan en beleidsplan (missie, visie)</a:t>
            </a:r>
          </a:p>
          <a:p>
            <a:pPr marL="0" indent="0">
              <a:buNone/>
            </a:pP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8152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>
                <a:solidFill>
                  <a:srgbClr val="336666"/>
                </a:solidFill>
              </a:rPr>
              <a:t>Traject Voeding</a:t>
            </a:r>
            <a:br>
              <a:rPr lang="nl-BE" altLang="nl-BE" dirty="0">
                <a:solidFill>
                  <a:srgbClr val="336666"/>
                </a:solidFill>
              </a:rPr>
            </a:br>
            <a:r>
              <a:rPr lang="nl-BE" altLang="nl-BE" sz="3200" dirty="0" smtClean="0">
                <a:solidFill>
                  <a:srgbClr val="336666"/>
                </a:solidFill>
              </a:rPr>
              <a:t>3. </a:t>
            </a:r>
            <a:r>
              <a:rPr lang="nl-BE" altLang="nl-BE" sz="3200" dirty="0">
                <a:solidFill>
                  <a:srgbClr val="336666"/>
                </a:solidFill>
              </a:rPr>
              <a:t>Werking </a:t>
            </a:r>
            <a:r>
              <a:rPr lang="nl-BE" altLang="nl-BE" sz="3200" dirty="0" smtClean="0">
                <a:solidFill>
                  <a:srgbClr val="336666"/>
                </a:solidFill>
              </a:rPr>
              <a:t>collecties</a:t>
            </a:r>
            <a:endParaRPr lang="nl-B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881" y="2162694"/>
            <a:ext cx="4800600" cy="359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3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>
                <a:solidFill>
                  <a:srgbClr val="336666"/>
                </a:solidFill>
              </a:rPr>
              <a:t>Traject Voeding</a:t>
            </a:r>
            <a:br>
              <a:rPr lang="nl-BE" altLang="nl-BE" dirty="0">
                <a:solidFill>
                  <a:srgbClr val="336666"/>
                </a:solidFill>
              </a:rPr>
            </a:br>
            <a:r>
              <a:rPr lang="nl-BE" altLang="nl-BE" sz="3200" dirty="0" smtClean="0">
                <a:solidFill>
                  <a:srgbClr val="336666"/>
                </a:solidFill>
              </a:rPr>
              <a:t>3. </a:t>
            </a:r>
            <a:r>
              <a:rPr lang="nl-BE" altLang="nl-BE" sz="3200" dirty="0">
                <a:solidFill>
                  <a:srgbClr val="336666"/>
                </a:solidFill>
              </a:rPr>
              <a:t>Werking </a:t>
            </a:r>
            <a:r>
              <a:rPr lang="nl-BE" altLang="nl-BE" sz="3200" dirty="0" smtClean="0">
                <a:solidFill>
                  <a:srgbClr val="336666"/>
                </a:solidFill>
              </a:rPr>
              <a:t>collecties</a:t>
            </a:r>
            <a:endParaRPr lang="nl-B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55650" y="1978496"/>
            <a:ext cx="8136830" cy="4114800"/>
          </a:xfrm>
        </p:spPr>
        <p:txBody>
          <a:bodyPr/>
          <a:lstStyle/>
          <a:p>
            <a:r>
              <a:rPr lang="nl-BE" dirty="0"/>
              <a:t>Bewaring</a:t>
            </a:r>
          </a:p>
          <a:p>
            <a:pPr lvl="1"/>
            <a:r>
              <a:rPr lang="nl-BE" dirty="0"/>
              <a:t>Vooral grote objecten → onder afdak</a:t>
            </a:r>
          </a:p>
          <a:p>
            <a:pPr lvl="1"/>
            <a:r>
              <a:rPr lang="nl-BE" dirty="0"/>
              <a:t>Winddicht → gevaar op schade door vocht- en temperatuurschommelingen</a:t>
            </a:r>
          </a:p>
          <a:p>
            <a:pPr lvl="1"/>
            <a:r>
              <a:rPr lang="nl-BE" dirty="0" smtClean="0"/>
              <a:t>Slechte </a:t>
            </a:r>
            <a:r>
              <a:rPr lang="nl-BE" dirty="0"/>
              <a:t>opberging </a:t>
            </a:r>
            <a:r>
              <a:rPr lang="nl-BE" dirty="0" smtClean="0"/>
              <a:t>objecten mede door gebrek aan plaats</a:t>
            </a:r>
            <a:endParaRPr lang="nl-BE" dirty="0"/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Nood aan: kennisoverdracht juiste bewaarmethoden en goede depots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4900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>
                <a:solidFill>
                  <a:srgbClr val="336666"/>
                </a:solidFill>
              </a:rPr>
              <a:t>Traject Voeding</a:t>
            </a:r>
            <a:br>
              <a:rPr lang="nl-BE" altLang="nl-BE" dirty="0">
                <a:solidFill>
                  <a:srgbClr val="336666"/>
                </a:solidFill>
              </a:rPr>
            </a:br>
            <a:r>
              <a:rPr lang="nl-BE" altLang="nl-BE" sz="3200" dirty="0">
                <a:solidFill>
                  <a:srgbClr val="336666"/>
                </a:solidFill>
              </a:rPr>
              <a:t>3. Werking </a:t>
            </a:r>
            <a:r>
              <a:rPr lang="nl-BE" altLang="nl-BE" sz="3200" dirty="0" smtClean="0">
                <a:solidFill>
                  <a:srgbClr val="336666"/>
                </a:solidFill>
              </a:rPr>
              <a:t>collecties</a:t>
            </a:r>
            <a:endParaRPr lang="nl-B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673" y="1905000"/>
            <a:ext cx="5485016" cy="4114800"/>
          </a:xfrm>
        </p:spPr>
      </p:pic>
    </p:spTree>
    <p:extLst>
      <p:ext uri="{BB962C8B-B14F-4D97-AF65-F5344CB8AC3E}">
        <p14:creationId xmlns:p14="http://schemas.microsoft.com/office/powerpoint/2010/main" val="275026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>
                <a:solidFill>
                  <a:srgbClr val="336666"/>
                </a:solidFill>
              </a:rPr>
              <a:t>Traject Voeding</a:t>
            </a:r>
            <a:br>
              <a:rPr lang="nl-BE" altLang="nl-BE" dirty="0">
                <a:solidFill>
                  <a:srgbClr val="336666"/>
                </a:solidFill>
              </a:rPr>
            </a:br>
            <a:r>
              <a:rPr lang="nl-BE" altLang="nl-BE" sz="3200" dirty="0" smtClean="0">
                <a:solidFill>
                  <a:srgbClr val="336666"/>
                </a:solidFill>
              </a:rPr>
              <a:t>3. </a:t>
            </a:r>
            <a:r>
              <a:rPr lang="nl-BE" altLang="nl-BE" sz="3200" dirty="0">
                <a:solidFill>
                  <a:srgbClr val="336666"/>
                </a:solidFill>
              </a:rPr>
              <a:t>Werking </a:t>
            </a:r>
            <a:r>
              <a:rPr lang="nl-BE" altLang="nl-BE" sz="3200" dirty="0" smtClean="0">
                <a:solidFill>
                  <a:srgbClr val="336666"/>
                </a:solidFill>
              </a:rPr>
              <a:t>collecties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Ruimtegebrek</a:t>
            </a:r>
          </a:p>
          <a:p>
            <a:pPr lvl="1"/>
            <a:r>
              <a:rPr lang="nl-BE" dirty="0"/>
              <a:t>Hiaten → vooral recente/grote objecten</a:t>
            </a:r>
          </a:p>
          <a:p>
            <a:pPr lvl="1"/>
            <a:r>
              <a:rPr lang="nl-BE" dirty="0"/>
              <a:t>Actief/passief blijven verzamelen</a:t>
            </a:r>
          </a:p>
          <a:p>
            <a:pPr lvl="1"/>
            <a:r>
              <a:rPr lang="nl-BE" dirty="0"/>
              <a:t>Heroriëntatie </a:t>
            </a:r>
            <a:r>
              <a:rPr lang="nl-BE" dirty="0" smtClean="0"/>
              <a:t>focus collectie</a:t>
            </a:r>
            <a:endParaRPr lang="nl-BE" dirty="0" smtClean="0"/>
          </a:p>
          <a:p>
            <a:pPr lvl="1"/>
            <a:r>
              <a:rPr lang="nl-BE" dirty="0"/>
              <a:t>P</a:t>
            </a:r>
            <a:r>
              <a:rPr lang="nl-BE" dirty="0" smtClean="0"/>
              <a:t>roblematiek </a:t>
            </a:r>
            <a:r>
              <a:rPr lang="nl-BE" dirty="0"/>
              <a:t>afstoten </a:t>
            </a:r>
            <a:r>
              <a:rPr lang="nl-BE" dirty="0" smtClean="0"/>
              <a:t>objecten</a:t>
            </a:r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Nood aan: collectieplan, netwerking, kennis van andere collecties, collectiemobiliteit en virtueel platform</a:t>
            </a:r>
            <a:endParaRPr lang="nl-BE" dirty="0"/>
          </a:p>
          <a:p>
            <a:pPr lvl="1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62397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>
                <a:solidFill>
                  <a:srgbClr val="336666"/>
                </a:solidFill>
              </a:rPr>
              <a:t>Traject Voeding</a:t>
            </a:r>
            <a:br>
              <a:rPr lang="nl-BE" altLang="nl-BE" dirty="0">
                <a:solidFill>
                  <a:srgbClr val="336666"/>
                </a:solidFill>
              </a:rPr>
            </a:br>
            <a:r>
              <a:rPr lang="nl-BE" altLang="nl-BE" sz="3200" dirty="0" smtClean="0">
                <a:solidFill>
                  <a:srgbClr val="336666"/>
                </a:solidFill>
              </a:rPr>
              <a:t>3. </a:t>
            </a:r>
            <a:r>
              <a:rPr lang="nl-BE" altLang="nl-BE" sz="3200" dirty="0">
                <a:solidFill>
                  <a:srgbClr val="336666"/>
                </a:solidFill>
              </a:rPr>
              <a:t>Werking </a:t>
            </a:r>
            <a:r>
              <a:rPr lang="nl-BE" altLang="nl-BE" sz="3200" dirty="0" smtClean="0">
                <a:solidFill>
                  <a:srgbClr val="336666"/>
                </a:solidFill>
              </a:rPr>
              <a:t>collecties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Kennis en registratie objecten</a:t>
            </a:r>
            <a:endParaRPr lang="nl-BE" dirty="0"/>
          </a:p>
          <a:p>
            <a:pPr lvl="1"/>
            <a:r>
              <a:rPr lang="nl-BE" dirty="0"/>
              <a:t>Technische kennis is veelal </a:t>
            </a:r>
            <a:r>
              <a:rPr lang="nl-BE" dirty="0" smtClean="0"/>
              <a:t>aanwezig</a:t>
            </a:r>
          </a:p>
          <a:p>
            <a:pPr lvl="1"/>
            <a:r>
              <a:rPr lang="nl-BE" dirty="0" smtClean="0"/>
              <a:t>Historische </a:t>
            </a:r>
            <a:r>
              <a:rPr lang="nl-BE" dirty="0"/>
              <a:t>context </a:t>
            </a:r>
            <a:r>
              <a:rPr lang="nl-BE" dirty="0" smtClean="0"/>
              <a:t>ontbreekt</a:t>
            </a:r>
            <a:endParaRPr lang="nl-BE" dirty="0"/>
          </a:p>
          <a:p>
            <a:pPr lvl="1"/>
            <a:r>
              <a:rPr lang="nl-BE" dirty="0"/>
              <a:t>Inventarisatie </a:t>
            </a:r>
            <a:r>
              <a:rPr lang="nl-BE" dirty="0" smtClean="0"/>
              <a:t>summier</a:t>
            </a:r>
          </a:p>
          <a:p>
            <a:pPr lvl="1"/>
            <a:r>
              <a:rPr lang="nl-BE" dirty="0" smtClean="0"/>
              <a:t>Meerdere benamingen voor eenzelfde object</a:t>
            </a:r>
          </a:p>
          <a:p>
            <a:pPr lvl="1"/>
            <a:endParaRPr lang="nl-BE" dirty="0"/>
          </a:p>
          <a:p>
            <a:pPr lvl="1"/>
            <a:r>
              <a:rPr lang="nl-BE" dirty="0" smtClean="0"/>
              <a:t>Nood aan: </a:t>
            </a:r>
            <a:r>
              <a:rPr lang="nl-BE" dirty="0" smtClean="0"/>
              <a:t>registratie kennis </a:t>
            </a:r>
            <a:r>
              <a:rPr lang="nl-BE" dirty="0" smtClean="0"/>
              <a:t>voor latere generatie, ontsluiting kennis, historisch onderzoek, richtlijnen beschrijving objecten en eenduidige terminologie</a:t>
            </a:r>
          </a:p>
        </p:txBody>
      </p:sp>
    </p:spTree>
    <p:extLst>
      <p:ext uri="{BB962C8B-B14F-4D97-AF65-F5344CB8AC3E}">
        <p14:creationId xmlns:p14="http://schemas.microsoft.com/office/powerpoint/2010/main" val="29981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>
                <a:solidFill>
                  <a:srgbClr val="336666"/>
                </a:solidFill>
              </a:rPr>
              <a:t>Traject Voeding</a:t>
            </a:r>
            <a:br>
              <a:rPr lang="nl-BE" altLang="nl-BE" dirty="0">
                <a:solidFill>
                  <a:srgbClr val="336666"/>
                </a:solidFill>
              </a:rPr>
            </a:br>
            <a:r>
              <a:rPr lang="nl-BE" altLang="nl-BE" sz="3200" dirty="0" smtClean="0">
                <a:solidFill>
                  <a:srgbClr val="336666"/>
                </a:solidFill>
              </a:rPr>
              <a:t>3. </a:t>
            </a:r>
            <a:r>
              <a:rPr lang="nl-BE" altLang="nl-BE" sz="3200" dirty="0">
                <a:solidFill>
                  <a:srgbClr val="336666"/>
                </a:solidFill>
              </a:rPr>
              <a:t>Werking </a:t>
            </a:r>
            <a:r>
              <a:rPr lang="nl-BE" altLang="nl-BE" sz="3200" dirty="0" smtClean="0">
                <a:solidFill>
                  <a:srgbClr val="336666"/>
                </a:solidFill>
              </a:rPr>
              <a:t>collecties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Besluit</a:t>
            </a:r>
            <a:endParaRPr lang="nl-BE" dirty="0"/>
          </a:p>
          <a:p>
            <a:pPr lvl="1"/>
            <a:r>
              <a:rPr lang="nl-BE" dirty="0" smtClean="0"/>
              <a:t>Veel bewaard en diverse onderwerpen</a:t>
            </a:r>
          </a:p>
          <a:p>
            <a:pPr lvl="1"/>
            <a:r>
              <a:rPr lang="nl-BE" dirty="0" smtClean="0"/>
              <a:t>Ook objecten van recentere datum</a:t>
            </a:r>
            <a:endParaRPr lang="nl-BE" dirty="0" smtClean="0"/>
          </a:p>
          <a:p>
            <a:pPr lvl="1"/>
            <a:r>
              <a:rPr lang="nl-BE" dirty="0" smtClean="0"/>
              <a:t>Enthousiasme bij de beheerders</a:t>
            </a:r>
            <a:endParaRPr lang="nl-BE" dirty="0"/>
          </a:p>
          <a:p>
            <a:pPr lvl="1"/>
            <a:endParaRPr lang="nl-BE" dirty="0"/>
          </a:p>
          <a:p>
            <a:pPr lvl="1"/>
            <a:r>
              <a:rPr lang="nl-BE" dirty="0" smtClean="0"/>
              <a:t>Inspelen op de noden om dit erfgoed van eten en drinken te vrijwaren voor de volgende generaties</a:t>
            </a: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392719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Extra informatie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Rapport Traject Voeding</a:t>
            </a:r>
          </a:p>
          <a:p>
            <a:pPr lvl="1"/>
            <a:r>
              <a:rPr lang="nl-BE" dirty="0" smtClean="0"/>
              <a:t>Digitaal verkrijgbaar</a:t>
            </a:r>
          </a:p>
          <a:p>
            <a:pPr lvl="1"/>
            <a:r>
              <a:rPr lang="nl-BE" dirty="0" smtClean="0"/>
              <a:t>Papieren versie op aanvraag</a:t>
            </a:r>
          </a:p>
          <a:p>
            <a:endParaRPr lang="nl-BE" dirty="0" smtClean="0"/>
          </a:p>
          <a:p>
            <a:r>
              <a:rPr lang="nl-BE" dirty="0" smtClean="0"/>
              <a:t>Voor meer informatie</a:t>
            </a:r>
          </a:p>
          <a:p>
            <a:pPr lvl="1"/>
            <a:r>
              <a:rPr lang="nl-BE" dirty="0" smtClean="0"/>
              <a:t>Sarah Luyten</a:t>
            </a:r>
          </a:p>
          <a:p>
            <a:pPr lvl="1"/>
            <a:r>
              <a:rPr lang="nl-BE" dirty="0" smtClean="0"/>
              <a:t>016/ 32 35 42 of </a:t>
            </a:r>
            <a:r>
              <a:rPr lang="nl-BE" dirty="0" smtClean="0">
                <a:hlinkClick r:id="rId2"/>
              </a:rPr>
              <a:t>sarah.luyten@cagnet.be</a:t>
            </a:r>
            <a:endParaRPr lang="nl-BE" dirty="0" smtClean="0"/>
          </a:p>
          <a:p>
            <a:pPr lvl="1"/>
            <a:r>
              <a:rPr lang="nl-BE" dirty="0" smtClean="0">
                <a:hlinkClick r:id="rId3"/>
              </a:rPr>
              <a:t>www.hetvirtueleland.be</a:t>
            </a: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50588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Inhoudstafel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CAG vzw</a:t>
            </a:r>
          </a:p>
          <a:p>
            <a:pPr lvl="1"/>
            <a:r>
              <a:rPr lang="nl-BE" dirty="0" smtClean="0"/>
              <a:t>Werking</a:t>
            </a:r>
          </a:p>
          <a:p>
            <a:r>
              <a:rPr lang="nl-BE" dirty="0"/>
              <a:t>Project Traject Voeding</a:t>
            </a:r>
          </a:p>
          <a:p>
            <a:pPr lvl="1"/>
            <a:r>
              <a:rPr lang="nl-BE" dirty="0"/>
              <a:t>Algemeen</a:t>
            </a:r>
          </a:p>
          <a:p>
            <a:pPr lvl="1"/>
            <a:r>
              <a:rPr lang="nl-BE" dirty="0"/>
              <a:t>Alcoholische dranken</a:t>
            </a:r>
          </a:p>
          <a:p>
            <a:pPr lvl="1"/>
            <a:r>
              <a:rPr lang="nl-BE" dirty="0"/>
              <a:t>Werking collecties</a:t>
            </a:r>
          </a:p>
          <a:p>
            <a:r>
              <a:rPr lang="nl-BE" dirty="0" smtClean="0"/>
              <a:t>Meer informatie</a:t>
            </a:r>
          </a:p>
        </p:txBody>
      </p:sp>
    </p:spTree>
    <p:extLst>
      <p:ext uri="{BB962C8B-B14F-4D97-AF65-F5344CB8AC3E}">
        <p14:creationId xmlns:p14="http://schemas.microsoft.com/office/powerpoint/2010/main" val="174802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7704" y="2492896"/>
            <a:ext cx="7236296" cy="1656184"/>
          </a:xfrm>
        </p:spPr>
        <p:txBody>
          <a:bodyPr/>
          <a:lstStyle/>
          <a:p>
            <a:pPr algn="r"/>
            <a:r>
              <a:rPr lang="nl-BE" sz="4400" dirty="0" smtClean="0">
                <a:solidFill>
                  <a:srgbClr val="FFFEDF"/>
                </a:solidFill>
                <a:latin typeface="Calibri" pitchFamily="34" charset="0"/>
                <a:cs typeface="Calibri" pitchFamily="34" charset="0"/>
              </a:rPr>
              <a:t>www.HetVirtueleLand.be</a:t>
            </a:r>
            <a:br>
              <a:rPr lang="nl-BE" sz="4400" dirty="0" smtClean="0">
                <a:solidFill>
                  <a:srgbClr val="FFFEDF"/>
                </a:solidFill>
                <a:latin typeface="Calibri" pitchFamily="34" charset="0"/>
                <a:cs typeface="Calibri" pitchFamily="34" charset="0"/>
              </a:rPr>
            </a:br>
            <a:r>
              <a:rPr lang="nl-BE" sz="4400" dirty="0" smtClean="0">
                <a:solidFill>
                  <a:srgbClr val="FFFEDF"/>
                </a:solidFill>
                <a:latin typeface="Calibri" pitchFamily="34" charset="0"/>
                <a:cs typeface="Calibri" pitchFamily="34" charset="0"/>
              </a:rPr>
              <a:t>www.cagnet.be</a:t>
            </a:r>
            <a:r>
              <a:rPr lang="nl-BE" sz="2400" dirty="0" smtClean="0">
                <a:solidFill>
                  <a:srgbClr val="FFFEDF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1029" name="Picture 5" descr="C:\Users\toont.AGR\Desktop\BB_BLL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5678" y="5277190"/>
            <a:ext cx="2346722" cy="60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oont.AGR\Desktop\cer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1314" y="5138514"/>
            <a:ext cx="810766" cy="81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oont.AGR\Desktop\logo_ku_leuv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6068268"/>
            <a:ext cx="20320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:\cag\CAG organisatie\Logo\Logo Vlaamse Overheid\leeuwsteunVO_G_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6079080"/>
            <a:ext cx="2271961" cy="6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83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 dirty="0" smtClean="0"/>
              <a:t>CAG vzw </a:t>
            </a:r>
            <a:br>
              <a:rPr lang="nl-BE" altLang="nl-BE" dirty="0" smtClean="0"/>
            </a:br>
            <a:r>
              <a:rPr lang="nl-BE" altLang="nl-BE" sz="3200" dirty="0" smtClean="0"/>
              <a:t>1. Werking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68313" y="1773238"/>
            <a:ext cx="8496300" cy="4114800"/>
          </a:xfrm>
        </p:spPr>
        <p:txBody>
          <a:bodyPr/>
          <a:lstStyle/>
          <a:p>
            <a:r>
              <a:rPr lang="nl-BE" altLang="nl-BE" dirty="0" smtClean="0"/>
              <a:t>Landelijk expertisecentrum (sinds 2009)</a:t>
            </a:r>
          </a:p>
          <a:p>
            <a:r>
              <a:rPr lang="nl-BE" altLang="nl-BE" dirty="0" smtClean="0"/>
              <a:t>Geschiedenis en erfgoed van Landbouw, platteland en voeding (voedselketen)</a:t>
            </a:r>
          </a:p>
          <a:p>
            <a:pPr lvl="1"/>
            <a:r>
              <a:rPr lang="nl-BE" altLang="nl-BE" dirty="0"/>
              <a:t>Onderzoek en ontsluiting</a:t>
            </a:r>
          </a:p>
          <a:p>
            <a:pPr lvl="1"/>
            <a:r>
              <a:rPr lang="nl-BE" altLang="nl-BE" dirty="0" smtClean="0"/>
              <a:t>Vanaf 1750 tot heden (en toekomst)</a:t>
            </a:r>
          </a:p>
          <a:p>
            <a:r>
              <a:rPr lang="nl-BE" altLang="nl-BE" dirty="0" smtClean="0"/>
              <a:t>5 werkvelden: roerend erfgoed, ICE, educatie, </a:t>
            </a:r>
            <a:r>
              <a:rPr lang="nl-BE" altLang="nl-BE" dirty="0" err="1" smtClean="0"/>
              <a:t>HetVirtueleLand</a:t>
            </a:r>
            <a:r>
              <a:rPr lang="nl-BE" altLang="nl-BE" dirty="0" smtClean="0"/>
              <a:t>, </a:t>
            </a:r>
            <a:r>
              <a:rPr lang="nl-BE" altLang="nl-BE" dirty="0" smtClean="0"/>
              <a:t>publiekswerking</a:t>
            </a:r>
            <a:endParaRPr lang="nl-BE" altLang="nl-BE" dirty="0" smtClean="0"/>
          </a:p>
        </p:txBody>
      </p:sp>
    </p:spTree>
    <p:extLst>
      <p:ext uri="{BB962C8B-B14F-4D97-AF65-F5344CB8AC3E}">
        <p14:creationId xmlns:p14="http://schemas.microsoft.com/office/powerpoint/2010/main" val="259215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C:\Yves\afbeeldingen\I0003533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7101" y="2174435"/>
            <a:ext cx="3862937" cy="256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" descr="C:\Yves\afbeeldingen\Virt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6" y="4670"/>
            <a:ext cx="34036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 descr="I00009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6" y="1742405"/>
            <a:ext cx="2263298" cy="357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C:\Yves\afbeeldingen\I0003398l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46" y="4901087"/>
            <a:ext cx="2846355" cy="197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Yves\afbeeldingen\imagesCANJMUJ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7805" y="2173544"/>
            <a:ext cx="2555776" cy="207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C:\Yves\afbeeldingen\ontwerp_Lemaire_1936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8863" y="4619399"/>
            <a:ext cx="3005137" cy="225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Yves\afbeeldingen\paardenren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43" y="0"/>
            <a:ext cx="3247314" cy="218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I000108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3157" y="0"/>
            <a:ext cx="33845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C:\Yves\afbeeldingen\6762[1]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4" y="65517"/>
            <a:ext cx="2326511" cy="154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Yves\afbeeldingen\dorsvlegel[1]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9064" y="2571750"/>
            <a:ext cx="2258643" cy="2047648"/>
          </a:xfrm>
          <a:prstGeom prst="rect">
            <a:avLst/>
          </a:prstGeom>
          <a:noFill/>
        </p:spPr>
      </p:pic>
      <p:pic>
        <p:nvPicPr>
          <p:cNvPr id="13" name="Picture 9" descr="C:\Yves\afbeeldingen\hoeve%20Hognoul[1]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35026" y="4631107"/>
            <a:ext cx="3094038" cy="224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 descr="C:\Yves\afbeeldingen\LRV_Brussel_1958[1]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7458" y="4184027"/>
            <a:ext cx="194945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72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Traject Voeding</a:t>
            </a:r>
            <a:br>
              <a:rPr lang="nl-BE" dirty="0" smtClean="0"/>
            </a:br>
            <a:r>
              <a:rPr lang="nl-BE" sz="3200" dirty="0" smtClean="0"/>
              <a:t>1. Algemeen</a:t>
            </a: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80169" y="1905000"/>
            <a:ext cx="5412309" cy="4114800"/>
          </a:xfrm>
        </p:spPr>
        <p:txBody>
          <a:bodyPr/>
          <a:lstStyle/>
          <a:p>
            <a:r>
              <a:rPr lang="nl-BE" dirty="0" smtClean="0"/>
              <a:t>Erfgoed van </a:t>
            </a:r>
            <a:r>
              <a:rPr lang="nl-BE" dirty="0"/>
              <a:t>e</a:t>
            </a:r>
            <a:r>
              <a:rPr lang="nl-BE" dirty="0" smtClean="0"/>
              <a:t>ten en drinken in kaart brengen</a:t>
            </a:r>
          </a:p>
          <a:p>
            <a:r>
              <a:rPr lang="nl-BE" dirty="0" smtClean="0"/>
              <a:t>Vlaanderen en Brussel</a:t>
            </a:r>
          </a:p>
          <a:p>
            <a:r>
              <a:rPr lang="nl-BE" dirty="0" smtClean="0"/>
              <a:t>Materieel roerende objecten</a:t>
            </a:r>
          </a:p>
          <a:p>
            <a:pPr lvl="1"/>
            <a:r>
              <a:rPr lang="nl-BE" dirty="0" smtClean="0"/>
              <a:t>Verwerking</a:t>
            </a:r>
            <a:r>
              <a:rPr lang="nl-BE" dirty="0"/>
              <a:t>, distributie, </a:t>
            </a:r>
            <a:r>
              <a:rPr lang="nl-BE" dirty="0" smtClean="0"/>
              <a:t>bereiding, transport, verkoop </a:t>
            </a:r>
            <a:r>
              <a:rPr lang="nl-BE" dirty="0"/>
              <a:t>en </a:t>
            </a:r>
            <a:r>
              <a:rPr lang="nl-BE" dirty="0" smtClean="0"/>
              <a:t>consumptie</a:t>
            </a:r>
          </a:p>
          <a:p>
            <a:r>
              <a:rPr lang="nl-BE" dirty="0" smtClean="0"/>
              <a:t>Werking collectie</a:t>
            </a:r>
          </a:p>
          <a:p>
            <a:pPr lvl="1"/>
            <a:r>
              <a:rPr lang="nl-BE" dirty="0" smtClean="0"/>
              <a:t>Behoud, beheer en publiekswerking</a:t>
            </a:r>
          </a:p>
          <a:p>
            <a:pPr lvl="1"/>
            <a:r>
              <a:rPr lang="nl-BE" dirty="0" smtClean="0"/>
              <a:t>Toekomst</a:t>
            </a:r>
            <a:endParaRPr lang="nl-BE" dirty="0"/>
          </a:p>
          <a:p>
            <a:endParaRPr lang="nl-BE" dirty="0"/>
          </a:p>
        </p:txBody>
      </p:sp>
      <p:pic>
        <p:nvPicPr>
          <p:cNvPr id="4" name="Afbeelding 3" descr="Naamloos-1.t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2060848"/>
            <a:ext cx="348016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 dirty="0" smtClean="0"/>
              <a:t>Traject Voeding</a:t>
            </a:r>
            <a:br>
              <a:rPr lang="nl-BE" altLang="nl-BE" dirty="0" smtClean="0"/>
            </a:br>
            <a:r>
              <a:rPr lang="nl-BE" altLang="nl-BE" sz="3200" dirty="0" smtClean="0"/>
              <a:t>2. Alcoholische dranken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Privécollecties, musea, bezoekerscentra</a:t>
            </a:r>
          </a:p>
          <a:p>
            <a:r>
              <a:rPr lang="nl-BE" dirty="0" smtClean="0"/>
              <a:t>70</a:t>
            </a:r>
            <a:r>
              <a:rPr lang="nl-BE" dirty="0"/>
              <a:t>% bezochte collecties bevat alcoholisch </a:t>
            </a:r>
            <a:r>
              <a:rPr lang="nl-BE" dirty="0" smtClean="0"/>
              <a:t>drankerfgoed</a:t>
            </a:r>
            <a:endParaRPr lang="nl-BE" dirty="0"/>
          </a:p>
          <a:p>
            <a:r>
              <a:rPr lang="nl-BE" dirty="0" smtClean="0"/>
              <a:t>Bier</a:t>
            </a:r>
            <a:r>
              <a:rPr lang="nl-BE" dirty="0" smtClean="0"/>
              <a:t>, jenever en wijn</a:t>
            </a:r>
          </a:p>
          <a:p>
            <a:pPr lvl="1"/>
            <a:r>
              <a:rPr lang="nl-BE" dirty="0" smtClean="0"/>
              <a:t>Méér </a:t>
            </a:r>
            <a:r>
              <a:rPr lang="nl-BE" dirty="0"/>
              <a:t>dan </a:t>
            </a:r>
            <a:r>
              <a:rPr lang="nl-BE" dirty="0" smtClean="0"/>
              <a:t>50.000 objecten (!)</a:t>
            </a:r>
          </a:p>
          <a:p>
            <a:pPr lvl="1"/>
            <a:r>
              <a:rPr lang="nl-BE" dirty="0" smtClean="0"/>
              <a:t>19</a:t>
            </a:r>
            <a:r>
              <a:rPr lang="nl-BE" baseline="30000" dirty="0" smtClean="0"/>
              <a:t>de</a:t>
            </a:r>
            <a:r>
              <a:rPr lang="nl-BE" dirty="0" smtClean="0"/>
              <a:t> en 20</a:t>
            </a:r>
            <a:r>
              <a:rPr lang="nl-BE" baseline="30000" dirty="0" smtClean="0"/>
              <a:t>ste</a:t>
            </a:r>
            <a:r>
              <a:rPr lang="nl-BE" dirty="0" smtClean="0"/>
              <a:t> eeuw</a:t>
            </a:r>
            <a:endParaRPr lang="nl-BE" dirty="0"/>
          </a:p>
          <a:p>
            <a:r>
              <a:rPr lang="nl-BE" dirty="0"/>
              <a:t>Landbouw- en voedingsverhaal (hele keten)</a:t>
            </a:r>
          </a:p>
          <a:p>
            <a:r>
              <a:rPr lang="nl-BE" dirty="0"/>
              <a:t>Populair onderwerp, zowel bij jong als </a:t>
            </a:r>
            <a:r>
              <a:rPr lang="nl-BE" dirty="0" smtClean="0"/>
              <a:t>oud</a:t>
            </a:r>
          </a:p>
          <a:p>
            <a:pPr lvl="1"/>
            <a:endParaRPr lang="nl-BE" dirty="0"/>
          </a:p>
          <a:p>
            <a:endParaRPr lang="nl-BE" dirty="0" smtClean="0"/>
          </a:p>
          <a:p>
            <a:pPr marL="457200" lvl="1" indent="0">
              <a:buNone/>
            </a:pPr>
            <a:endParaRPr lang="nl-BE" dirty="0" smtClean="0"/>
          </a:p>
        </p:txBody>
      </p:sp>
      <p:sp>
        <p:nvSpPr>
          <p:cNvPr id="9220" name="AutoShape 2" descr="data:image/jpg;base64,/9j/4AAQSkZJRgABAQAAAQABAAD/2wCEAAkGBhQSERUUEhQWFRUVGBsXFRcWFxgYGBYYFxcYGhoYGBgcHCYeFxkjGRcYHy8gJCcpLCwsGh8xNTAqNSYrLCkBCQoKDgwOGg8PFykcHx8pLCksKSksLCwsKSkpLCwpKSksLCkpKSwpKSkpLCkpKSkpLCwpKSksKSwsKSwpKSkpKf/AABEIAL4BCQMBIgACEQEDEQH/xAAcAAABBQEBAQAAAAAAAAAAAAAAAQIDBAUGBwj/xAA/EAABAwIEAwYEBAUCBQUAAAABAAIRAyEEEjFBBVFhBhMicYGRobHB8BQy0eEHI0JS8RVyJFNikuIzNIKywv/EABkBAQEBAQEBAAAAAAAAAAAAAAABAgMEBf/EACIRAQEAAgMBAQACAwEAAAAAAAABAhEDEiExQSJRBDKxYf/aAAwDAQACEQMRAD8A9PQhC9bxlQkSoFQkSoBCEKARKEIBCEIFQkQgVCRCKVCa94Ak2A1K4vtt2maBTp0qkOzZnlri2AAQAeczMdAs5ZdZtrHHtdO2SSvJm9phTuMQ6eWdzvlK9B4F2rw2LtRqhzwJc0gtcOZggSJ3CxhydvzTefF0/dtiUIQurkEIQgEISIFSISSqFSIQgEISIgQhJKBUqRCilQhCBUJEqBUJEIFQkSoBCEIBCEIBCEIAhcH/ABC4I19Sk/wt8Dm3AiWnMPU5jbou5r1gxrnOMNaC4nkAJJ9l4nxftjUx2MbPgoiRTYTEbhzoP5yQL7aefPk9x068V1lK7HhPC2Oo3i42EfPdR9j6eBoYqrI7vEZ3taXu8JaTqywa0nkfTVTcLqOaAwUniDoQ7WM1v8lcf26rjv2QC13d+ORAzBzyY5i4v0Xl4dzK7e//ACetwmntYKVeJdlOM4vvqdLDOcXPMBky0+YNgIEk8pXsOGxFQPdSrsDajWh0tMse0yMzCbiCIIOlua9ky2+bcbFxEpEStMhCRCAQhEoBCRCAQhCASISIHShIlUAlSIQKhImvqgIHoULMUCpkUShRurAFPa6dEDkJESgVCY6qBqQsPhHa+lW7wO/lOpuLSHEEGCRIPopuGm/KQFefdpu3RZUDKT6bwLzBFyYFph8XPLRafAe3lOpTHekCpuBYRsf2U7RetavaqamBxDWfmNJ8c7C487ELyrsJ2e/E42g3+kAVHeQA+pXf4LjTcUcQxs5QfzTaagPhHOGgE/7lzv8ACXFtpYqoCbikxo8s5B+OVTJvHx64zD5GlrSQBaPUiBysvAv4j43NxGoAPCzLTHKwk/Ele64nHyCBY7+gcPovnztgScbXnU1Ss/jf69B/gbwSXVcU4afyqfnYvPtlHqV6hxVg8J3uJ6G/0XC/wTrf8E4bd66PUNPzJ9l3XFalmg6kmB5C/wA1J9Mv9azkISLs4FQklCAQhIgVIhCIEJEKgSShCBUqSUSoFQmPqgCTsoaePa4WKm4ulh7oCzK1afQqTFYy8BUm1JJINvkpashWVtvP5/otDC4mWn4LMpGC8e3rdX8K3wqRUOIrHXmlpY/Ko8Q61unzVDF43LaN1LdDoDxFoEkwsDGcWc51nQNlSrVy+SquVwgxY6Llllash/FX1qjIY/LqbRJ9TovPW8UqU6r87mzmM+c69SvQA/3XJcR4SMXXc3DUzUqE+N0w1g3jQepWcbW456rXc6oS6LiQegUmBrggtm8Eg6x08tVFj8G4OI3ZLT0i2u90mDwRAFVrhAIDhoWnrzHULdajpOCcUqUWwHa+IiBlMne06DYhSdkWBmNBkZXgMOtiajSsrDYthzTFgQTzuR8oVnhmJ/mMezZ0x/tuPvqmzT1Zoqd+X5h3ZaRlt+a95XlfaThFSrxF7KbC51RwLGt38P0gmV6LwKu/Es7ymWgizgToettF0+E4bh8KHVjHexD3u2i+Uf2tv62SWL1v07sZ2c/BYWnRsKgBLy0yHON3EEidfJc//EXtAKGKwQDrtc5zxP8AS7K0z6ZvZRdof4r0qbYokPqR4QDIBO7nCwHQXPReT4vidStVdUquLnuMkn4RyA2Cv6l+Pf0SoqDvC3/aPkpJXXbgESkUNfEwLXTchpOhMY6RKVWVCoTH1ANVUqY28e6lykWTa6hZRxh529f0VpuLgBZma9VqUSsvE8Rj9FF/qpWu0TTZBUWJxbWAklUcFiZMXgrO45VOaOX3Cx38XXqHF491QkzA0hQ4Yxeen30VWnXuAd/u6fVxEGCYG3WVz2206lQ3JIB6W9YSU8Tldc66/qqfeNI1MjyUFSpvdXYt/iTmIF5tbcfRX2cQOUgC4EWMrCw1Ug+YU9CbmRExyKC0zGu9Ou99lSxNa/OJt5lLUIDSNxBiZiVQxPEQD5kdTffyUvhJvxYqYrI2SNpKzsNx9jw0BhBLjck3HWT1sncRoF1MtY4Fz9ANTGwWXheHnDua7Enu3htqZguM6WBsYUx65N6zw+z6Z214nFIMBgvfDtjlGo9TCzeBdpKuEpv7rKDUGUkiTl6ctVPxygMXSLhLXtJcJ0jdp+EH9Vkvp+Jrdmi/nutXHXiYpMJinuflOmrj05D9Vfx2GHetDiGscWhxBsZI+II+CysTRqMqZmg8o5t5Le4XwwYp4oF0EtOUnZ4u34/VZrRmN/h9WaHZXAzeOe+u6wmYirTOTKQQYP19F7h2Ww8YSkyqP5lMFjxyLHER8FHiezVGqHGA039CN1NmnE8D44cJRcSzMajIaAYGbX2g+a4PjXFsTWe78RVe8uMkEnKTFjGmi7PjlB1NzGvbDcoLSREzu08tlz/GMDnEt1F3aWE3mbWPkpP7atutMPB4sNMO0Pw/ZbOHwWdzWsBcXEBoF5J0AWc/h/hB1a78pHMagjYjkul7IU3UHsfPia4FvMfYW+zD2PAcCqBjQHCBa5vbaykxPD6rL5ZHQz7jVO4Hx5r4ZUs/UHYyT7LarYkggRN7rO9kkvxy+IxXgget1l1KTjoYAO0x8l1PGODh7XPptBfqWi2b/wAvmuXp4q8TJi4I0vppqqxZpoUcZkEWMdSkdxM7wBymSqlLHNcHAHS32Oiq1hGvl6pM9TSaWsbjibTCzzjDYTPwTmhROw5dOUEuOgAn2CTOIs/j4MaqSpiDa8T8Fyj8Y5uKLC0hwDQ4GQRbxWJgXOq6M6i/mrWj/wAaM+QkB0c/Epe5bzHuVzfDMS/EYqo0VRSAIjM0umCQBYTuZkrU/GP/ALW/9v7K6oVvGHCs5lRwY1pyhxloPWRMqGn2goODu8dpYOlxObSbi58gsV2JoGq/vnvPhN2CXEjSJ/KNdVN2a4EMU2o8PLXMP8uYMHXxfJc777a9E1PzazgeN02PeysAS78pIIMbamxU/EKA7kPpgtqtdtoRsQ02Hnouf4g91PE5sTDzmGZl5IjYxodPRX8LxOo+lVLXGnTYJaDBcW6Bpdt5rcx/ds2zWpG1TxbT+amfy2kSSeYvE7clNxrDMw9EZ2vY9x8MuzW1iwgwOS52hxjvGspyDBJzE66anmu1bxBhwo/E0y6jA8RGYMItJIuL9Fj/ANXLU8clh8RmoFzSO974Ma2cvhI11kiY2XS8FoU3NfTr5S4yJa+7SeVrDQXC4KnxWm6oTldkDjpExJjURyst/BcRq1HFtMNYRPdOcLEuguZMbCXRr0WuSXficfXWshjBl/lAMBa4gHUkTYl1iY6rLxfDnNxDg+KlNrmybgOJEhoE20ha1KkKpL3RTfEy2HB4BIfDDoD+bRYfEKbW1ntBzMDhDnEC9tQNAs73j46ZY9cvTW440ngC/wD+dbJvEHUKh7x2aZvA1PMyR7rJ4piQyu5rXB0mLGQ0bCdzzP7q9hHSy/qFx/0u3aa5MdLHaWlTw4aKLi5tVmcknxC58PlIHsue4fRLjJEjVx5/VGLYTIHMtaOQVvglRrnGmCMwBBm0fsvRll+vLJ+FfitSbbwbSJ581e7DVP8Aim1LQCSdtiVgcQwdRrm5jAIvOjY1F9BuOat8LgWYS1n9TidevTXRZl82ZeePZv8AVW5HPkNabk+U/ElQ8Oquruk+GlyOr4vJ5NPJcnw0GrBcZYywG09ea63gh8UTYb9PsLKNLtFwynXoFlRsg6HdvIg7FcTguwL6AdUbUFUEGWkXIm7eRBE+sLu8fV8B+CzMNi7xzFuhCsg8jq4VuFrmm/8A9vW8THf2zo4dQbHpCmo4g03lrtWn35FdF/EHgctIaNQatPzH52+RF/dcBw/F5w0OJzNOXqW6j2uPVD69ew2KZ3FPLGZ3iJ5WFhPWfZdFwfi5qNyk+Juh6Dn5Lzvs3WL25B/SbD5RuV3vC+GOpgOeMs+HqJGp+UdVieM6vdtYbHHNc2JtbRcx2y4PkecXSJBsajSfCY0IEanQ+XVaODpOzO1ifJamMw3eUn03f1NI+Fj5gwVduuOt+vKKvGKr6veBuXMGlzQfziSARGydU4o/m6KgkxJyDS9rhZlau4UrWcHwIGx1BHmtTs4xtRj84Emm5gzHSWOcCJ6gCV2nl25zVmTT4U576bZIJtY2JEEzeLQFLSx+VpqtBcKZ8WXaNZ91hYZjmGm4EiAARP3sjCVXMDmOYHMe6XeIjfWAbnzMLGsb6mfXDLrK6JmEoYun3j2htTKQwixzNBcA7+6YjpZZTeOw1jQ3NUcIA6xqp6dB4pvLTYEuh0flEiOp0uFzmP4XDz3bgQPykHba6nHfytclxnqThLXvrMcz+WTJkWJF/wA3KSYXT/hcR/yaf/c5cfw6WPl35mx6ibX25ldT/rI/5g+P6Lra5Sxi8cw5o1nsaAP5LTdgmSN5Wh2Gp1u7/lvYASS6ac302jT2XNUOJVK7qj6r3PdlAzOMmB1UfZi9c3t5kLOONztj08uUx48Lr8v/AFudosTkxc1WNrOYMhc605myCQNYJWBR7QuZmYWsLfyuBLgDB5gyPRWHfzMUc12moJknQWMknkqPDWtqOrw0QQ4tEzFzESr8xefvfq5hOKUgMtRrXESWlljB2c/V3Sy2eH9onuw5pm1OR4SAdDpMAlcbhcocwuBIBv1WxTflZlZq54DQR13KSSaXPK5b0t8RwzAS5gAccuVoaIsYdJ22ITH4stpVW1S7+5l3C+g0tqVFU4kO/dmnwiNoka3nmpOJV21KTgLkN+oICZe5JjbMZv6v8I4mabGAy7O0DKHBoMbn0J0VHi7Xur1cmaC4ZXGLWAgzC1OAvLXYcaEm/S0Xsn8YZL6mWT/NJnmMsCOd1rjk6+12/wAvl3yef1P+RxeIwIpuGZ0zJmOuino8QAET0/TyWnjuHyGlzbTBO8G3qkfwNppNDWAOk+IRcH+6bwuGWrfpjy9ZtzmMqmnWa8g5dxz5rU4O6j3uYeAQZJPrb0t6rV4Zw04mg8BzS63gidDrOyrYDhDqLy11Fjr2flDiPQ/lU7yQy8y98UOIYx2IeXVQCLAQSC0AAR1Fhqnulj2gQ1uwIm/zJWo7gjfEXO1k2GnQKhif/VJtEiPP7C3LL8cu8vxu0MTZt9bTpEDZdnwCtABN7Xj6rzx2J8bM2w0Gnsuw4JxhgAAHmmlldXj6kM89Fi0avjPK8/WEcS4iSBGkblQ4ejDcxO3rKrSv2oBdRLm3czxN89fYxHqV4/3eSs7bxGOk3j4hevY55NN/RriPvovMe0GHDcS4DcAjzAWf1XoP8LHE4kxpkJPwA+JC9MxzYaZOy8u/hHXAfVPJg/8AsP0XQ9vu2X4fD5mQXvORgn3d1DfqFzv3TToOFYkPc4iIzEe1lpYnFhrHE/0gk+gXBdk+NHu2BwzF2rrW3k35rR7UcSIoEC3eHL6an9PVZyurpPy1xzg2dAJSz0Fk0ifZIAVO1r5+6VzwmuITiBufqjME2hvfAc7aa7pne/cKRzkhPwTZtWdRcXlwgAMII3Jm0e6p/wCnv/vd7LVOm/mosvn7rUzsbmekeFwGURa4gwEnDOD91UL81jt5q5TdMg2Tu7EX3Ux5MsbuLlyZZSS34z6fB4eXh5H5th/Vb3HNV8N2d7snLUPoFq93mtJhObQA0lLyZVntWXS4KxkZi5xBkbAeis1cGzds7+R5q93oH7/cKDMZ+9Vnvf7O1/tF+DZ/YL3uN0lWo4aNn6KyD7pW1CegCm02r986NENrPBuIViSRcKOm1xO0dfqm0NBLyA+A2QTGv+U7FNAdFI+Hrr8UsXmyUeajff8Aj1U8M19N5ezwE65bTfU7SrFTEFxl2p+ak7q2t0ClAEoXkys1THVZadrFcvUryDO3zXRY7FspiX25TE2XKvrNqOcW2E+116OLfrfHtfpxlmTEStHhmOAdIIB6xCw2VwHAHRFQAH5Qurq9AbxJr2y7VtwduSa7GOqQ2nJXCniL4EOzEGw6npuvV+yvZhxpNq1Sc0TlFgJGilbVuGTldnE/0wdDIvJ8vkvO+3GH7vFNjYa+Tjv5QvZDw9ogRAcLj75rx7tfjxUxZuMlIljTpJ0J88yx+tfjZ7E1GU+8e92SmWSTsQCJbPPZYHagvxT/AMTm8DTlazZjAYkHfmVqYbheZjmtcDnGUjW50jqDcJtLC5cIWEX7sg9CQZ+Kx89Z5c9a06HsQ9jafidtYC3vK0e1OJDjSDdAHEnzIF/ZcD2WxkNGa4JF+p08l1HFq0vjZoy3vpr8Ssck/ltnPKTj0qVXe6ZoE+euqRZeMrBbW6TN1+/oiQmtP2EDiJ3Tu7IlMiNEEdSUCF97pMw5oqOvom5h9hUTUpGu/wAEOcYPt1/yh0gyPW6W5Gnrrf8AVZDYOgJJPx5p3dEb9fNRubbrNk8uMfYj9UChvvHzStIkbdU0HmfJNLjt69DyhFqUAT0TmkfuoS48viUMAnQzsPmohwMmx9EjzeSnZhljL+vTrqoahJ0VDxVOpGvyTs3O3omUHbEgclLcb6iRdQMrtnfVLSoRq6fOUuc6E7TH3siRY+nT/KCDiPDmVBFRod13HqFm4vgTGUnGmwA6jWTG0lapq+KNlKHEi4/dbmVlWZWPPnVZkOEFRvr2uuh47wtolzd9QuYNB0xaF63ql23OxNMPxlPMPC3xGf8Ap0+K+gsDjG5RBAJtFt9F5B2Sp08PUa0gEvBFxc6L0qnw6mzK9rR3lSABoBbWOazvcXG7J2m42ynTdlIz2a3zK8H7UENruDY8MabGJ97rU7b8XNTE5aROWnbWxM3PUrJfgzVbmcfEbknVTGe7WzdZ1Cu6dSuhp4wjCVA0mZa30dr8FzhpvpvykQ79d10rcGG4Nzjdxc1xno4QB6K5WJlGx2I4QHPuxxMTIHhiZvOnlZbPEMvfPLbtJlvqs7s1xgDDPkDPUJDRcgaDTlf3U2aLG5AGl1x5frny/NEcw7fRGW0nXZI+dphJB69N/NcnnMfV5jT0UsjWPLkjLM8+Z3RTsI+CAdM/5SgwPomd4OX1TXVDb790Dy0chp7qPxdEEkkadJspu6/6m/D9VRC2uTt0MoFQgR8Y+7KVroOn35oqOFpAF+pgfoot9S0riOmnzUVQEeSax4BkaKXO3QaHQdERBTnzvBvt0Uoa0GPspBSGUxEjcddEr3DKBEOtdQPGGsL6aSmOcLDcnVNbXtmEkfXRJnEEgETrJn/CBznfPQfOVIxhtMEbfoVDmky2IAMj73SVKha6QbaXnVA+kZmfSFM2nMaddZjp1VZrpNjAnkpHPM203QPqUhNiEj6U2JEc9L/RI6sNediZ0TWVAfdBI1omSBpYDl97poeLAf4TBVAPyTHtEz7IM3jL3NhwgtOs3g/RYuMpgDM24F5+a6PEjOx7QPzNI9Yt6yuEw3ECAQ6YK9XFluaejju416vaPLWY9tsrQPXdd3wP+IdN4Ae4gtEMzaEucPvyXmeLwocwPYZaLRuFBh6jm/luumvx1k008ZhO7q1A5wdDnXG5DjcdEmFrCD8FnvxpLrySfOZW3wngD3nNUBa0Xg2J9FLZPpcpPa0TwgYgU3OMFjbQBca33VXijxlFJhkC7j6W8rLbrPDaZcZECSOg3+i5Ck+XySZcb+q48f8AK7c8crld1JQxDm+Eabe/NdJwrEueTmuBAlc1UqlugB2E6ldHwphFOXWJ1WuT4vJrq2BVtaL9I/yk70Wt5yq2T4QfTonuPpPVed5kzwD0iw5aKNzQdbSNEvfE25eqhdcnT1+iNYzZWUIFtP3UoMW2OvkmuqCP11mFXOJJFhGx5f5RKlyg7abbBOj/AHe6rNqWtcSI2P6KXvT/AG/L9URKAJsCSedgYRUaTHO9vpOybmzX9R+kpWGJi0Gf1hAhda0eu37pGtm8R58krWguE9UjA68xFxMfNBK5uVpi+bU7fsqrXE2tf4Iw1QtBvI+9ioqFS+vpCCZjGi0zeT6I/Fa8r/FRVMS3MB7woXVxO8DZXQvtqcog9Co34kW1jlr5HyWccZBlp3800vJmPRWYjUNUHz2AmeeqXvLC8STKxW5gYvtb1UtbEEA23TqaXX1Wk5dtlKXg6m4FotMLFe86lRGsROpHLor0XTcdWFo1O3NR1cXAJ/cjp0WY6tNxokfXnSydDTRHEbiOS5TtBwvJUzUxLHXt/Sd/Rahf7QnB50mZ59FrH+N3Gsbca5mlUgK5gad51sp+J8Ovmp6/1NH0VKhiHNgRELvLK9Eu3YcBux0AS0xO/SCrwrmLm+vnOy5jAVajRLdCZK1alVxFjH6lebOesckl+LPFMR/KI3NvQ29lhYXhb3RAB9Yhaz2eEtN5gaXA2KkwmCGmY+X0KuOWoceWOP0/D8LawguuQBe0SdgtAPsSPkqhxQbZ28xa4PknGIkOmbRe3Vc7d+1yzva7PD/FGp9FJVfrJuPRV6Y+Fp5JXVOnQ+ijP4k7yNJMi33y/ZMk+QOkp+SdbG+nwCc9hIsNLH0RDMpOsEn4JHs035g/XyTXMjQGY9JiwTT4iBvHinb9VRLTw+x0Og/wk7gdfZSNdfY9d56f5S5m/YQWjTAbY6Ez5eUKnXcXaTsJujEVyJFr/WylAztAM6RbzUFKlM2kxY8rqznAFrnfWRzsp+4u6Lbn6KEUBJdJO2gBiFRAJIsRcHr7KhmdMEReJWzRwgggx4bA/toou6aRJEgnQ8+cq7FGrhPCbwQfmq/4RxIjeBzP7LZoOGUkaEbgTI3ndN7trSIH5rzuJ+iuxRwPDvXKdLwRpZWDhxBaLbgb32lSUsOACZMA+s/oke/KSdTv5zEjklorUmHM4HQTE/RGLoBwEb6gag+S0G/lza3P6x5JgLSQ4A+qnYZVPBQRO5IE9OamGBE+mhH3MLQay4zGbH5/upaUF0f2j4K9qbZbuHy1pAgT8eXwUNXhgLp8yeU7LYIjS33a2yrCt+a3Me2/unam1CrwbWCJ16Qq7MEcoPMkERpH7LRGIcGWOjvn7p9J+510Mae3NOy7U8dgDTI3bAy9LSpncNa8eI2gbdZV19QlmSBewJ2BufVFGqC2Q0WG+29lOy7UDwsBpGhnQ8ht0RhsIRMm23013WgRmbm6THMhOFNo0nUa9YTadrVanhyAN4GgvAn4p9Oi2I0MyLzI8tlaDocWcuXuqOJe1x0gTFlE2lxWHaSdAQZEbW+IQ2nIhsn9Ao6NUE5QI66qxRqlpAEDNp0kmfkoI3NAs3f42uOqjph0kEafFWe8hzLam28QlxoyidXWnZXQqVcTL7mDIgG2vM8k8VYudk9tBrmmdhA6Jh22mNPvmE0JK1SLkSHAXG6gB6aeqYxxc4C1wbbTz5ooOkf/AB+VoQSOdoN5A/ylyHmfY/qq7KhBk325CwUWXz+/RB//2Q=="/>
          <p:cNvSpPr>
            <a:spLocks noChangeAspect="1" noChangeArrowheads="1"/>
          </p:cNvSpPr>
          <p:nvPr/>
        </p:nvSpPr>
        <p:spPr bwMode="auto">
          <a:xfrm>
            <a:off x="63500" y="-877888"/>
            <a:ext cx="2524125" cy="18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180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>
                <a:solidFill>
                  <a:srgbClr val="336666"/>
                </a:solidFill>
              </a:rPr>
              <a:t>Traject Voeding</a:t>
            </a:r>
            <a:br>
              <a:rPr lang="nl-BE" altLang="nl-BE" dirty="0">
                <a:solidFill>
                  <a:srgbClr val="336666"/>
                </a:solidFill>
              </a:rPr>
            </a:br>
            <a:r>
              <a:rPr lang="nl-BE" altLang="nl-BE" sz="3200" dirty="0">
                <a:solidFill>
                  <a:srgbClr val="336666"/>
                </a:solidFill>
              </a:rPr>
              <a:t>2. Alcoholische dranken - </a:t>
            </a:r>
            <a:r>
              <a:rPr lang="nl-BE" altLang="nl-BE" sz="3200" b="1" dirty="0">
                <a:solidFill>
                  <a:srgbClr val="336666"/>
                </a:solidFill>
              </a:rPr>
              <a:t>Bier</a:t>
            </a:r>
            <a:endParaRPr lang="nl-B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900" y="1870818"/>
            <a:ext cx="3086100" cy="4114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896119" y="2382864"/>
            <a:ext cx="4108256" cy="30972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14"/>
          <a:stretch/>
        </p:blipFill>
        <p:spPr>
          <a:xfrm rot="16200000">
            <a:off x="-341216" y="2178660"/>
            <a:ext cx="4108258" cy="35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6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 dirty="0" smtClean="0"/>
              <a:t>Traject Voeding</a:t>
            </a:r>
            <a:br>
              <a:rPr lang="nl-BE" altLang="nl-BE" dirty="0" smtClean="0"/>
            </a:br>
            <a:r>
              <a:rPr lang="nl-BE" altLang="nl-BE" sz="3200" dirty="0" smtClean="0"/>
              <a:t>2. Alcoholische dranken - </a:t>
            </a:r>
            <a:r>
              <a:rPr lang="nl-BE" altLang="nl-BE" sz="3200" b="1" dirty="0" smtClean="0"/>
              <a:t>Bier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Grootste </a:t>
            </a:r>
            <a:r>
              <a:rPr lang="nl-BE" dirty="0"/>
              <a:t>aandeel in alcoholische drankerfgoed</a:t>
            </a:r>
          </a:p>
          <a:p>
            <a:pPr lvl="1"/>
            <a:r>
              <a:rPr lang="nl-BE" dirty="0"/>
              <a:t>Zeer divers maar ook veel ‘dezelfde’ objecten</a:t>
            </a:r>
          </a:p>
          <a:p>
            <a:r>
              <a:rPr lang="nl-BE" dirty="0" smtClean="0"/>
              <a:t>Objecten </a:t>
            </a:r>
          </a:p>
          <a:p>
            <a:pPr lvl="1"/>
            <a:r>
              <a:rPr lang="nl-BE" dirty="0" smtClean="0"/>
              <a:t>Moutkuip, stuikmand, stopselmachine</a:t>
            </a:r>
            <a:r>
              <a:rPr lang="nl-BE" dirty="0"/>
              <a:t>, </a:t>
            </a:r>
            <a:r>
              <a:rPr lang="nl-BE" dirty="0" smtClean="0"/>
              <a:t>ton, </a:t>
            </a:r>
            <a:r>
              <a:rPr lang="nl-BE" dirty="0" err="1" smtClean="0"/>
              <a:t>bierboom</a:t>
            </a:r>
            <a:r>
              <a:rPr lang="nl-BE" dirty="0" smtClean="0"/>
              <a:t>, flessendroogrek, brouwerskar, etc.</a:t>
            </a:r>
          </a:p>
          <a:p>
            <a:pPr lvl="2"/>
            <a:r>
              <a:rPr lang="nl-BE" dirty="0" smtClean="0"/>
              <a:t>Datering circa 1880-1950</a:t>
            </a:r>
          </a:p>
          <a:p>
            <a:pPr lvl="1"/>
            <a:r>
              <a:rPr lang="nl-BE" dirty="0" smtClean="0"/>
              <a:t>Flessen, glazen etc.</a:t>
            </a:r>
          </a:p>
          <a:p>
            <a:pPr lvl="2"/>
            <a:r>
              <a:rPr lang="nl-BE" dirty="0" smtClean="0"/>
              <a:t>Datering </a:t>
            </a:r>
            <a:r>
              <a:rPr lang="nl-BE" dirty="0"/>
              <a:t>circa </a:t>
            </a:r>
            <a:r>
              <a:rPr lang="nl-BE" dirty="0" smtClean="0"/>
              <a:t>1980-heden</a:t>
            </a:r>
          </a:p>
          <a:p>
            <a:pPr lvl="1"/>
            <a:endParaRPr lang="nl-BE" dirty="0" smtClean="0"/>
          </a:p>
          <a:p>
            <a:endParaRPr lang="nl-BE" dirty="0" smtClean="0"/>
          </a:p>
          <a:p>
            <a:pPr marL="457200" lvl="1" indent="0">
              <a:buNone/>
            </a:pPr>
            <a:endParaRPr lang="nl-BE" dirty="0" smtClean="0"/>
          </a:p>
        </p:txBody>
      </p:sp>
      <p:sp>
        <p:nvSpPr>
          <p:cNvPr id="9220" name="AutoShape 2" descr="data:image/jpg;base64,/9j/4AAQSkZJRgABAQAAAQABAAD/2wCEAAkGBhQSERUUEhQWFRUVGBsXFRcWFxgYGBYYFxcYGhoYGBgcHCYeFxkjGRcYHy8gJCcpLCwsGh8xNTAqNSYrLCkBCQoKDgwOGg8PFykcHx8pLCksKSksLCwsKSkpLCwpKSksLCkpKSwpKSkpLCkpKSkpLCwpKSksKSwsKSwpKSkpKf/AABEIAL4BCQMBIgACEQEDEQH/xAAcAAABBQEBAQAAAAAAAAAAAAAAAQIDBAUGBwj/xAA/EAABAwIEAwYEBAUCBQUAAAABAAIRAyEEEjFBBVFhBhMicYGRobHB8BQy0eEHI0JS8RVyJFNikuIzNIKywv/EABkBAQEBAQEBAAAAAAAAAAAAAAABAgMEBf/EACIRAQEAAgMBAQACAwEAAAAAAAABAhEDEiExQSJRBDKxYf/aAAwDAQACEQMRAD8A9PQhC9bxlQkSoFQkSoBCEKARKEIBCEIFQkQgVCRCKVCa94Ak2A1K4vtt2maBTp0qkOzZnlri2AAQAeczMdAs5ZdZtrHHtdO2SSvJm9phTuMQ6eWdzvlK9B4F2rw2LtRqhzwJc0gtcOZggSJ3CxhydvzTefF0/dtiUIQurkEIQgEISIFSISSqFSIQgEISIgQhJKBUqRCilQhCBUJEqBUJEIFQkSoBCEIBCEIBCEIAhcH/ABC4I19Sk/wt8Dm3AiWnMPU5jbou5r1gxrnOMNaC4nkAJJ9l4nxftjUx2MbPgoiRTYTEbhzoP5yQL7aefPk9x068V1lK7HhPC2Oo3i42EfPdR9j6eBoYqrI7vEZ3taXu8JaTqywa0nkfTVTcLqOaAwUniDoQ7WM1v8lcf26rjv2QC13d+ORAzBzyY5i4v0Xl4dzK7e//ACetwmntYKVeJdlOM4vvqdLDOcXPMBky0+YNgIEk8pXsOGxFQPdSrsDajWh0tMse0yMzCbiCIIOlua9ky2+bcbFxEpEStMhCRCAQhEoBCRCAQhCASISIHShIlUAlSIQKhImvqgIHoULMUCpkUShRurAFPa6dEDkJESgVCY6qBqQsPhHa+lW7wO/lOpuLSHEEGCRIPopuGm/KQFefdpu3RZUDKT6bwLzBFyYFph8XPLRafAe3lOpTHekCpuBYRsf2U7RetavaqamBxDWfmNJ8c7C487ELyrsJ2e/E42g3+kAVHeQA+pXf4LjTcUcQxs5QfzTaagPhHOGgE/7lzv8ACXFtpYqoCbikxo8s5B+OVTJvHx64zD5GlrSQBaPUiBysvAv4j43NxGoAPCzLTHKwk/Ele64nHyCBY7+gcPovnztgScbXnU1Ss/jf69B/gbwSXVcU4afyqfnYvPtlHqV6hxVg8J3uJ6G/0XC/wTrf8E4bd66PUNPzJ9l3XFalmg6kmB5C/wA1J9Mv9azkISLs4FQklCAQhIgVIhCIEJEKgSShCBUqSUSoFQmPqgCTsoaePa4WKm4ulh7oCzK1afQqTFYy8BUm1JJINvkpashWVtvP5/otDC4mWn4LMpGC8e3rdX8K3wqRUOIrHXmlpY/Ko8Q61unzVDF43LaN1LdDoDxFoEkwsDGcWc51nQNlSrVy+SquVwgxY6Llllash/FX1qjIY/LqbRJ9TovPW8UqU6r87mzmM+c69SvQA/3XJcR4SMXXc3DUzUqE+N0w1g3jQepWcbW456rXc6oS6LiQegUmBrggtm8Eg6x08tVFj8G4OI3ZLT0i2u90mDwRAFVrhAIDhoWnrzHULdajpOCcUqUWwHa+IiBlMne06DYhSdkWBmNBkZXgMOtiajSsrDYthzTFgQTzuR8oVnhmJ/mMezZ0x/tuPvqmzT1Zoqd+X5h3ZaRlt+a95XlfaThFSrxF7KbC51RwLGt38P0gmV6LwKu/Es7ymWgizgToettF0+E4bh8KHVjHexD3u2i+Uf2tv62SWL1v07sZ2c/BYWnRsKgBLy0yHON3EEidfJc//EXtAKGKwQDrtc5zxP8AS7K0z6ZvZRdof4r0qbYokPqR4QDIBO7nCwHQXPReT4vidStVdUquLnuMkn4RyA2Cv6l+Pf0SoqDvC3/aPkpJXXbgESkUNfEwLXTchpOhMY6RKVWVCoTH1ANVUqY28e6lykWTa6hZRxh529f0VpuLgBZma9VqUSsvE8Rj9FF/qpWu0TTZBUWJxbWAklUcFiZMXgrO45VOaOX3Cx38XXqHF491QkzA0hQ4Yxeen30VWnXuAd/u6fVxEGCYG3WVz2206lQ3JIB6W9YSU8Tldc66/qqfeNI1MjyUFSpvdXYt/iTmIF5tbcfRX2cQOUgC4EWMrCw1Ug+YU9CbmRExyKC0zGu9Ou99lSxNa/OJt5lLUIDSNxBiZiVQxPEQD5kdTffyUvhJvxYqYrI2SNpKzsNx9jw0BhBLjck3HWT1sncRoF1MtY4Fz9ANTGwWXheHnDua7Enu3htqZguM6WBsYUx65N6zw+z6Z214nFIMBgvfDtjlGo9TCzeBdpKuEpv7rKDUGUkiTl6ctVPxygMXSLhLXtJcJ0jdp+EH9Vkvp+Jrdmi/nutXHXiYpMJinuflOmrj05D9Vfx2GHetDiGscWhxBsZI+II+CysTRqMqZmg8o5t5Le4XwwYp4oF0EtOUnZ4u34/VZrRmN/h9WaHZXAzeOe+u6wmYirTOTKQQYP19F7h2Ww8YSkyqP5lMFjxyLHER8FHiezVGqHGA039CN1NmnE8D44cJRcSzMajIaAYGbX2g+a4PjXFsTWe78RVe8uMkEnKTFjGmi7PjlB1NzGvbDcoLSREzu08tlz/GMDnEt1F3aWE3mbWPkpP7atutMPB4sNMO0Pw/ZbOHwWdzWsBcXEBoF5J0AWc/h/hB1a78pHMagjYjkul7IU3UHsfPia4FvMfYW+zD2PAcCqBjQHCBa5vbaykxPD6rL5ZHQz7jVO4Hx5r4ZUs/UHYyT7LarYkggRN7rO9kkvxy+IxXgget1l1KTjoYAO0x8l1PGODh7XPptBfqWi2b/wAvmuXp4q8TJi4I0vppqqxZpoUcZkEWMdSkdxM7wBymSqlLHNcHAHS32Oiq1hGvl6pM9TSaWsbjibTCzzjDYTPwTmhROw5dOUEuOgAn2CTOIs/j4MaqSpiDa8T8Fyj8Y5uKLC0hwDQ4GQRbxWJgXOq6M6i/mrWj/wAaM+QkB0c/Epe5bzHuVzfDMS/EYqo0VRSAIjM0umCQBYTuZkrU/GP/ALW/9v7K6oVvGHCs5lRwY1pyhxloPWRMqGn2goODu8dpYOlxObSbi58gsV2JoGq/vnvPhN2CXEjSJ/KNdVN2a4EMU2o8PLXMP8uYMHXxfJc777a9E1PzazgeN02PeysAS78pIIMbamxU/EKA7kPpgtqtdtoRsQ02Hnouf4g91PE5sTDzmGZl5IjYxodPRX8LxOo+lVLXGnTYJaDBcW6Bpdt5rcx/ds2zWpG1TxbT+amfy2kSSeYvE7clNxrDMw9EZ2vY9x8MuzW1iwgwOS52hxjvGspyDBJzE66anmu1bxBhwo/E0y6jA8RGYMItJIuL9Fj/ANXLU8clh8RmoFzSO974Ma2cvhI11kiY2XS8FoU3NfTr5S4yJa+7SeVrDQXC4KnxWm6oTldkDjpExJjURyst/BcRq1HFtMNYRPdOcLEuguZMbCXRr0WuSXficfXWshjBl/lAMBa4gHUkTYl1iY6rLxfDnNxDg+KlNrmybgOJEhoE20ha1KkKpL3RTfEy2HB4BIfDDoD+bRYfEKbW1ntBzMDhDnEC9tQNAs73j46ZY9cvTW440ngC/wD+dbJvEHUKh7x2aZvA1PMyR7rJ4piQyu5rXB0mLGQ0bCdzzP7q9hHSy/qFx/0u3aa5MdLHaWlTw4aKLi5tVmcknxC58PlIHsue4fRLjJEjVx5/VGLYTIHMtaOQVvglRrnGmCMwBBm0fsvRll+vLJ+FfitSbbwbSJ581e7DVP8Aim1LQCSdtiVgcQwdRrm5jAIvOjY1F9BuOat8LgWYS1n9TidevTXRZl82ZeePZv8AVW5HPkNabk+U/ElQ8Oquruk+GlyOr4vJ5NPJcnw0GrBcZYywG09ea63gh8UTYb9PsLKNLtFwynXoFlRsg6HdvIg7FcTguwL6AdUbUFUEGWkXIm7eRBE+sLu8fV8B+CzMNi7xzFuhCsg8jq4VuFrmm/8A9vW8THf2zo4dQbHpCmo4g03lrtWn35FdF/EHgctIaNQatPzH52+RF/dcBw/F5w0OJzNOXqW6j2uPVD69ew2KZ3FPLGZ3iJ5WFhPWfZdFwfi5qNyk+Juh6Dn5Lzvs3WL25B/SbD5RuV3vC+GOpgOeMs+HqJGp+UdVieM6vdtYbHHNc2JtbRcx2y4PkecXSJBsajSfCY0IEanQ+XVaODpOzO1ifJamMw3eUn03f1NI+Fj5gwVduuOt+vKKvGKr6veBuXMGlzQfziSARGydU4o/m6KgkxJyDS9rhZlau4UrWcHwIGx1BHmtTs4xtRj84Emm5gzHSWOcCJ6gCV2nl25zVmTT4U576bZIJtY2JEEzeLQFLSx+VpqtBcKZ8WXaNZ91hYZjmGm4EiAARP3sjCVXMDmOYHMe6XeIjfWAbnzMLGsb6mfXDLrK6JmEoYun3j2htTKQwixzNBcA7+6YjpZZTeOw1jQ3NUcIA6xqp6dB4pvLTYEuh0flEiOp0uFzmP4XDz3bgQPykHba6nHfytclxnqThLXvrMcz+WTJkWJF/wA3KSYXT/hcR/yaf/c5cfw6WPl35mx6ibX25ldT/rI/5g+P6Lra5Sxi8cw5o1nsaAP5LTdgmSN5Wh2Gp1u7/lvYASS6ac302jT2XNUOJVK7qj6r3PdlAzOMmB1UfZi9c3t5kLOONztj08uUx48Lr8v/AFudosTkxc1WNrOYMhc605myCQNYJWBR7QuZmYWsLfyuBLgDB5gyPRWHfzMUc12moJknQWMknkqPDWtqOrw0QQ4tEzFzESr8xefvfq5hOKUgMtRrXESWlljB2c/V3Sy2eH9onuw5pm1OR4SAdDpMAlcbhcocwuBIBv1WxTflZlZq54DQR13KSSaXPK5b0t8RwzAS5gAccuVoaIsYdJ22ITH4stpVW1S7+5l3C+g0tqVFU4kO/dmnwiNoka3nmpOJV21KTgLkN+oICZe5JjbMZv6v8I4mabGAy7O0DKHBoMbn0J0VHi7Xur1cmaC4ZXGLWAgzC1OAvLXYcaEm/S0Xsn8YZL6mWT/NJnmMsCOd1rjk6+12/wAvl3yef1P+RxeIwIpuGZ0zJmOuino8QAET0/TyWnjuHyGlzbTBO8G3qkfwNppNDWAOk+IRcH+6bwuGWrfpjy9ZtzmMqmnWa8g5dxz5rU4O6j3uYeAQZJPrb0t6rV4Zw04mg8BzS63gidDrOyrYDhDqLy11Fjr2flDiPQ/lU7yQy8y98UOIYx2IeXVQCLAQSC0AAR1Fhqnulj2gQ1uwIm/zJWo7gjfEXO1k2GnQKhif/VJtEiPP7C3LL8cu8vxu0MTZt9bTpEDZdnwCtABN7Xj6rzx2J8bM2w0Gnsuw4JxhgAAHmmlldXj6kM89Fi0avjPK8/WEcS4iSBGkblQ4ejDcxO3rKrSv2oBdRLm3czxN89fYxHqV4/3eSs7bxGOk3j4hevY55NN/RriPvovMe0GHDcS4DcAjzAWf1XoP8LHE4kxpkJPwA+JC9MxzYaZOy8u/hHXAfVPJg/8AsP0XQ9vu2X4fD5mQXvORgn3d1DfqFzv3TToOFYkPc4iIzEe1lpYnFhrHE/0gk+gXBdk+NHu2BwzF2rrW3k35rR7UcSIoEC3eHL6an9PVZyurpPy1xzg2dAJSz0Fk0ifZIAVO1r5+6VzwmuITiBufqjME2hvfAc7aa7pne/cKRzkhPwTZtWdRcXlwgAMII3Jm0e6p/wCnv/vd7LVOm/mosvn7rUzsbmekeFwGURa4gwEnDOD91UL81jt5q5TdMg2Tu7EX3Ux5MsbuLlyZZSS34z6fB4eXh5H5th/Vb3HNV8N2d7snLUPoFq93mtJhObQA0lLyZVntWXS4KxkZi5xBkbAeis1cGzds7+R5q93oH7/cKDMZ+9Vnvf7O1/tF+DZ/YL3uN0lWo4aNn6KyD7pW1CegCm02r986NENrPBuIViSRcKOm1xO0dfqm0NBLyA+A2QTGv+U7FNAdFI+Hrr8UsXmyUeajff8Aj1U8M19N5ezwE65bTfU7SrFTEFxl2p+ak7q2t0ClAEoXkys1THVZadrFcvUryDO3zXRY7FspiX25TE2XKvrNqOcW2E+116OLfrfHtfpxlmTEStHhmOAdIIB6xCw2VwHAHRFQAH5Qurq9AbxJr2y7VtwduSa7GOqQ2nJXCniL4EOzEGw6npuvV+yvZhxpNq1Sc0TlFgJGilbVuGTldnE/0wdDIvJ8vkvO+3GH7vFNjYa+Tjv5QvZDw9ogRAcLj75rx7tfjxUxZuMlIljTpJ0J88yx+tfjZ7E1GU+8e92SmWSTsQCJbPPZYHagvxT/AMTm8DTlazZjAYkHfmVqYbheZjmtcDnGUjW50jqDcJtLC5cIWEX7sg9CQZ+Kx89Z5c9a06HsQ9jafidtYC3vK0e1OJDjSDdAHEnzIF/ZcD2WxkNGa4JF+p08l1HFq0vjZoy3vpr8Ssck/ltnPKTj0qVXe6ZoE+euqRZeMrBbW6TN1+/oiQmtP2EDiJ3Tu7IlMiNEEdSUCF97pMw5oqOvom5h9hUTUpGu/wAEOcYPt1/yh0gyPW6W5Gnrrf8AVZDYOgJJPx5p3dEb9fNRubbrNk8uMfYj9UChvvHzStIkbdU0HmfJNLjt69DyhFqUAT0TmkfuoS48viUMAnQzsPmohwMmx9EjzeSnZhljL+vTrqoahJ0VDxVOpGvyTs3O3omUHbEgclLcb6iRdQMrtnfVLSoRq6fOUuc6E7TH3siRY+nT/KCDiPDmVBFRod13HqFm4vgTGUnGmwA6jWTG0lapq+KNlKHEi4/dbmVlWZWPPnVZkOEFRvr2uuh47wtolzd9QuYNB0xaF63ql23OxNMPxlPMPC3xGf8Ap0+K+gsDjG5RBAJtFt9F5B2Sp08PUa0gEvBFxc6L0qnw6mzK9rR3lSABoBbWOazvcXG7J2m42ynTdlIz2a3zK8H7UENruDY8MabGJ97rU7b8XNTE5aROWnbWxM3PUrJfgzVbmcfEbknVTGe7WzdZ1Cu6dSuhp4wjCVA0mZa30dr8FzhpvpvykQ79d10rcGG4Nzjdxc1xno4QB6K5WJlGx2I4QHPuxxMTIHhiZvOnlZbPEMvfPLbtJlvqs7s1xgDDPkDPUJDRcgaDTlf3U2aLG5AGl1x5frny/NEcw7fRGW0nXZI+dphJB69N/NcnnMfV5jT0UsjWPLkjLM8+Z3RTsI+CAdM/5SgwPomd4OX1TXVDb790Dy0chp7qPxdEEkkadJspu6/6m/D9VRC2uTt0MoFQgR8Y+7KVroOn35oqOFpAF+pgfoot9S0riOmnzUVQEeSax4BkaKXO3QaHQdERBTnzvBvt0Uoa0GPspBSGUxEjcddEr3DKBEOtdQPGGsL6aSmOcLDcnVNbXtmEkfXRJnEEgETrJn/CBznfPQfOVIxhtMEbfoVDmky2IAMj73SVKha6QbaXnVA+kZmfSFM2nMaddZjp1VZrpNjAnkpHPM203QPqUhNiEj6U2JEc9L/RI6sNediZ0TWVAfdBI1omSBpYDl97poeLAf4TBVAPyTHtEz7IM3jL3NhwgtOs3g/RYuMpgDM24F5+a6PEjOx7QPzNI9Yt6yuEw3ECAQ6YK9XFluaejju416vaPLWY9tsrQPXdd3wP+IdN4Ae4gtEMzaEucPvyXmeLwocwPYZaLRuFBh6jm/luumvx1k008ZhO7q1A5wdDnXG5DjcdEmFrCD8FnvxpLrySfOZW3wngD3nNUBa0Xg2J9FLZPpcpPa0TwgYgU3OMFjbQBca33VXijxlFJhkC7j6W8rLbrPDaZcZECSOg3+i5Ck+XySZcb+q48f8AK7c8crld1JQxDm+Eabe/NdJwrEueTmuBAlc1UqlugB2E6ldHwphFOXWJ1WuT4vJrq2BVtaL9I/yk70Wt5yq2T4QfTonuPpPVed5kzwD0iw5aKNzQdbSNEvfE25eqhdcnT1+iNYzZWUIFtP3UoMW2OvkmuqCP11mFXOJJFhGx5f5RKlyg7abbBOj/AHe6rNqWtcSI2P6KXvT/AG/L9URKAJsCSedgYRUaTHO9vpOybmzX9R+kpWGJi0Gf1hAhda0eu37pGtm8R58krWguE9UjA68xFxMfNBK5uVpi+bU7fsqrXE2tf4Iw1QtBvI+9ioqFS+vpCCZjGi0zeT6I/Fa8r/FRVMS3MB7woXVxO8DZXQvtqcog9Co34kW1jlr5HyWccZBlp3800vJmPRWYjUNUHz2AmeeqXvLC8STKxW5gYvtb1UtbEEA23TqaXX1Wk5dtlKXg6m4FotMLFe86lRGsROpHLor0XTcdWFo1O3NR1cXAJ/cjp0WY6tNxokfXnSydDTRHEbiOS5TtBwvJUzUxLHXt/Sd/Rahf7QnB50mZ59FrH+N3Gsbca5mlUgK5gad51sp+J8Ovmp6/1NH0VKhiHNgRELvLK9Eu3YcBux0AS0xO/SCrwrmLm+vnOy5jAVajRLdCZK1alVxFjH6lebOesckl+LPFMR/KI3NvQ29lhYXhb3RAB9Yhaz2eEtN5gaXA2KkwmCGmY+X0KuOWoceWOP0/D8LawguuQBe0SdgtAPsSPkqhxQbZ28xa4PknGIkOmbRe3Vc7d+1yzva7PD/FGp9FJVfrJuPRV6Y+Fp5JXVOnQ+ijP4k7yNJMi33y/ZMk+QOkp+SdbG+nwCc9hIsNLH0RDMpOsEn4JHs035g/XyTXMjQGY9JiwTT4iBvHinb9VRLTw+x0Og/wk7gdfZSNdfY9d56f5S5m/YQWjTAbY6Ez5eUKnXcXaTsJujEVyJFr/WylAztAM6RbzUFKlM2kxY8rqznAFrnfWRzsp+4u6Lbn6KEUBJdJO2gBiFRAJIsRcHr7KhmdMEReJWzRwgggx4bA/toou6aRJEgnQ8+cq7FGrhPCbwQfmq/4RxIjeBzP7LZoOGUkaEbgTI3ndN7trSIH5rzuJ+iuxRwPDvXKdLwRpZWDhxBaLbgb32lSUsOACZMA+s/oke/KSdTv5zEjklorUmHM4HQTE/RGLoBwEb6gag+S0G/lza3P6x5JgLSQ4A+qnYZVPBQRO5IE9OamGBE+mhH3MLQay4zGbH5/upaUF0f2j4K9qbZbuHy1pAgT8eXwUNXhgLp8yeU7LYIjS33a2yrCt+a3Me2/unam1CrwbWCJ16Qq7MEcoPMkERpH7LRGIcGWOjvn7p9J+510Mae3NOy7U8dgDTI3bAy9LSpncNa8eI2gbdZV19QlmSBewJ2BufVFGqC2Q0WG+29lOy7UDwsBpGhnQ8ht0RhsIRMm23013WgRmbm6THMhOFNo0nUa9YTadrVanhyAN4GgvAn4p9Oi2I0MyLzI8tlaDocWcuXuqOJe1x0gTFlE2lxWHaSdAQZEbW+IQ2nIhsn9Ao6NUE5QI66qxRqlpAEDNp0kmfkoI3NAs3f42uOqjph0kEafFWe8hzLam28QlxoyidXWnZXQqVcTL7mDIgG2vM8k8VYudk9tBrmmdhA6Jh22mNPvmE0JK1SLkSHAXG6gB6aeqYxxc4C1wbbTz5ooOkf/AB+VoQSOdoN5A/ylyHmfY/qq7KhBk325CwUWXz+/RB//2Q=="/>
          <p:cNvSpPr>
            <a:spLocks noChangeAspect="1" noChangeArrowheads="1"/>
          </p:cNvSpPr>
          <p:nvPr/>
        </p:nvSpPr>
        <p:spPr bwMode="auto">
          <a:xfrm>
            <a:off x="63500" y="-877888"/>
            <a:ext cx="2524125" cy="18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180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2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2459364" y="2282572"/>
            <a:ext cx="3600445" cy="2884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>
                <a:solidFill>
                  <a:srgbClr val="336666"/>
                </a:solidFill>
              </a:rPr>
              <a:t>Traject Voeding</a:t>
            </a:r>
            <a:br>
              <a:rPr lang="nl-BE" altLang="nl-BE" dirty="0">
                <a:solidFill>
                  <a:srgbClr val="336666"/>
                </a:solidFill>
              </a:rPr>
            </a:br>
            <a:r>
              <a:rPr lang="nl-BE" altLang="nl-BE" sz="3200" dirty="0">
                <a:solidFill>
                  <a:srgbClr val="336666"/>
                </a:solidFill>
              </a:rPr>
              <a:t>2. Alcoholische dranken </a:t>
            </a:r>
            <a:r>
              <a:rPr lang="nl-BE" altLang="nl-BE" sz="3200" dirty="0" smtClean="0">
                <a:solidFill>
                  <a:srgbClr val="336666"/>
                </a:solidFill>
              </a:rPr>
              <a:t>– </a:t>
            </a:r>
            <a:r>
              <a:rPr lang="nl-BE" altLang="nl-BE" sz="3200" b="1" dirty="0" smtClean="0">
                <a:solidFill>
                  <a:srgbClr val="336666"/>
                </a:solidFill>
              </a:rPr>
              <a:t>Sterke drank</a:t>
            </a:r>
            <a:endParaRPr lang="nl-BE" dirty="0"/>
          </a:p>
        </p:txBody>
      </p:sp>
      <p:pic>
        <p:nvPicPr>
          <p:cNvPr id="8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24400"/>
            <a:ext cx="2916009" cy="360055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4199" y="1924955"/>
            <a:ext cx="346796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G ppt sjabloon - nieuw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Aangepas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BE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BE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CAG ppt sjabloon - nieuw</Template>
  <TotalTime>1105</TotalTime>
  <Words>446</Words>
  <Application>Microsoft Office PowerPoint</Application>
  <PresentationFormat>On-screen Show (4:3)</PresentationFormat>
  <Paragraphs>106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CAG ppt sjabloon - nieuw</vt:lpstr>
      <vt:lpstr>Traject Voeding Onderzoek naar culinair erfgoed en het beheer ervan in Vlaanderen en Brussel. </vt:lpstr>
      <vt:lpstr>Inhoudstafel</vt:lpstr>
      <vt:lpstr>CAG vzw  1. Werking</vt:lpstr>
      <vt:lpstr>PowerPoint Presentation</vt:lpstr>
      <vt:lpstr>Traject Voeding 1. Algemeen</vt:lpstr>
      <vt:lpstr>Traject Voeding 2. Alcoholische dranken</vt:lpstr>
      <vt:lpstr>Traject Voeding 2. Alcoholische dranken - Bier</vt:lpstr>
      <vt:lpstr>Traject Voeding 2. Alcoholische dranken - Bier</vt:lpstr>
      <vt:lpstr>Traject Voeding 2. Alcoholische dranken – Sterke drank</vt:lpstr>
      <vt:lpstr>Traject Voeding 2. Alcoholische dranken – Sterke drank</vt:lpstr>
      <vt:lpstr>Traject Voeding 3. Werking collecties</vt:lpstr>
      <vt:lpstr>Traject Voeding 3. Werking collecties</vt:lpstr>
      <vt:lpstr>Traject Voeding 3. Werking collecties</vt:lpstr>
      <vt:lpstr>Traject Voeding 3. Werking collecties</vt:lpstr>
      <vt:lpstr>Traject Voeding 3. Werking collecties</vt:lpstr>
      <vt:lpstr>Traject Voeding 3. Werking collecties</vt:lpstr>
      <vt:lpstr>Traject Voeding 3. Werking collecties</vt:lpstr>
      <vt:lpstr>Traject Voeding 3. Werking collecties</vt:lpstr>
      <vt:lpstr>Extra informatie</vt:lpstr>
      <vt:lpstr>www.HetVirtueleLand.be www.cagnet.be </vt:lpstr>
    </vt:vector>
  </TitlesOfParts>
  <Company>K.U.Leuven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past een korte hoofdtitel.  Hier past een iets langere ondertitel, bijvoorbeeld met referentie naar Midden-West-Vlaanderen.</dc:title>
  <dc:creator>Luyten, Sarah</dc:creator>
  <cp:lastModifiedBy>Luyten, Sarah</cp:lastModifiedBy>
  <cp:revision>47</cp:revision>
  <cp:lastPrinted>2014-05-07T14:13:25Z</cp:lastPrinted>
  <dcterms:created xsi:type="dcterms:W3CDTF">2014-04-25T08:24:31Z</dcterms:created>
  <dcterms:modified xsi:type="dcterms:W3CDTF">2014-05-08T07:04:22Z</dcterms:modified>
</cp:coreProperties>
</file>