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0" r:id="rId17"/>
    <p:sldId id="271" r:id="rId18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308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571BB-04BC-453A-9099-723F4161E12E}" type="datetimeFigureOut">
              <a:rPr lang="nl-BE" smtClean="0"/>
              <a:pPr/>
              <a:t>8/05/2014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2CE18-62F8-4FD4-9503-FAC95A79C01E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34941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2CE18-62F8-4FD4-9503-FAC95A79C01E}" type="slidenum">
              <a:rPr lang="nl-BE" smtClean="0"/>
              <a:pPr/>
              <a:t>1</a:t>
            </a:fld>
            <a:endParaRPr lang="nl-B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2CE18-62F8-4FD4-9503-FAC95A79C01E}" type="slidenum">
              <a:rPr lang="nl-BE" smtClean="0"/>
              <a:pPr/>
              <a:t>14</a:t>
            </a:fld>
            <a:endParaRPr lang="nl-B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39D6D-F20E-41C8-A0C4-62CE87BCCB4C}" type="datetime1">
              <a:rPr lang="nl-BE" smtClean="0"/>
              <a:pPr/>
              <a:t>8/05/2014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Studiedag 'Vlaams-Brabant drinkt', 10 mei 2014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459B7-5EDC-40C8-A462-E10FE5A802E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D0D48-94A4-4485-BFD3-6E28967F4D24}" type="datetime1">
              <a:rPr lang="nl-BE" smtClean="0"/>
              <a:pPr/>
              <a:t>8/05/2014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Studiedag 'Vlaams-Brabant drinkt', 10 mei 2014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459B7-5EDC-40C8-A462-E10FE5A802E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8B64B-0F55-4FE3-A817-199B32B6CCFA}" type="datetime1">
              <a:rPr lang="nl-BE" smtClean="0"/>
              <a:pPr/>
              <a:t>8/05/2014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Studiedag 'Vlaams-Brabant drinkt', 10 mei 2014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459B7-5EDC-40C8-A462-E10FE5A802E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2071C-CFC9-4E8E-A177-194396B1152C}" type="datetime1">
              <a:rPr lang="nl-BE" smtClean="0"/>
              <a:pPr/>
              <a:t>8/05/2014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Studiedag 'Vlaams-Brabant drinkt', 10 mei 2014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459B7-5EDC-40C8-A462-E10FE5A802E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AE25A-AD1F-46C4-9414-96E425929AC0}" type="datetime1">
              <a:rPr lang="nl-BE" smtClean="0"/>
              <a:pPr/>
              <a:t>8/05/2014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Studiedag 'Vlaams-Brabant drinkt', 10 mei 2014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459B7-5EDC-40C8-A462-E10FE5A802E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7B58-1D35-4B6B-9A7B-45A30A77176B}" type="datetime1">
              <a:rPr lang="nl-BE" smtClean="0"/>
              <a:pPr/>
              <a:t>8/05/2014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Studiedag 'Vlaams-Brabant drinkt', 10 mei 2014</a:t>
            </a:r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459B7-5EDC-40C8-A462-E10FE5A802E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C2283-341C-4BDA-9B21-57BCE35B7C69}" type="datetime1">
              <a:rPr lang="nl-BE" smtClean="0"/>
              <a:pPr/>
              <a:t>8/05/2014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Studiedag 'Vlaams-Brabant drinkt', 10 mei 2014</a:t>
            </a:r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459B7-5EDC-40C8-A462-E10FE5A802E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9F297-9FD8-4873-8AC3-B3886372E612}" type="datetime1">
              <a:rPr lang="nl-BE" smtClean="0"/>
              <a:pPr/>
              <a:t>8/05/2014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Studiedag 'Vlaams-Brabant drinkt', 10 mei 2014</a:t>
            </a:r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459B7-5EDC-40C8-A462-E10FE5A802E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8D6B-4F3B-49F1-952D-90359891B02E}" type="datetime1">
              <a:rPr lang="nl-BE" smtClean="0"/>
              <a:pPr/>
              <a:t>8/05/2014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Studiedag 'Vlaams-Brabant drinkt', 10 mei 2014</a:t>
            </a:r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459B7-5EDC-40C8-A462-E10FE5A802E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E8012-E509-45F8-835E-316588EDF28D}" type="datetime1">
              <a:rPr lang="nl-BE" smtClean="0"/>
              <a:pPr/>
              <a:t>8/05/2014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Studiedag 'Vlaams-Brabant drinkt', 10 mei 2014</a:t>
            </a:r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459B7-5EDC-40C8-A462-E10FE5A802E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759D9-210B-4CAA-840E-0BF590E9B160}" type="datetime1">
              <a:rPr lang="nl-BE" smtClean="0"/>
              <a:pPr/>
              <a:t>8/05/2014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Studiedag 'Vlaams-Brabant drinkt', 10 mei 2014</a:t>
            </a:r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459B7-5EDC-40C8-A462-E10FE5A802E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29AB8-FC4E-4A79-9E0F-CC0217BD3EE9}" type="datetime1">
              <a:rPr lang="nl-BE" smtClean="0"/>
              <a:pPr/>
              <a:t>8/05/2014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Studiedag 'Vlaams-Brabant drinkt', 10 mei 2014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459B7-5EDC-40C8-A462-E10FE5A802E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Erfgoedzorg en –onderzoek: registratie, beheer en ontsluiting van collecties</a:t>
            </a:r>
            <a:br>
              <a:rPr lang="nl-BE" dirty="0" smtClean="0"/>
            </a:b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 smtClean="0"/>
              <a:t>Case: Jenevermuseum, Hasselt</a:t>
            </a:r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508104" y="6381328"/>
            <a:ext cx="3248000" cy="365125"/>
          </a:xfrm>
        </p:spPr>
        <p:txBody>
          <a:bodyPr/>
          <a:lstStyle/>
          <a:p>
            <a:r>
              <a:rPr lang="nl-BE" dirty="0" smtClean="0"/>
              <a:t>Studiedag 'Vlaams-Brabant drinkt', 10 mei 2014</a:t>
            </a:r>
            <a:endParaRPr lang="nl-BE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292080" y="6381328"/>
            <a:ext cx="3392016" cy="365125"/>
          </a:xfrm>
        </p:spPr>
        <p:txBody>
          <a:bodyPr/>
          <a:lstStyle/>
          <a:p>
            <a:r>
              <a:rPr lang="nl-BE" dirty="0" smtClean="0"/>
              <a:t>Studiedag 'Vlaams-Brabant drinkt', 10 mei 2014</a:t>
            </a:r>
            <a:endParaRPr lang="nl-BE" dirty="0"/>
          </a:p>
        </p:txBody>
      </p:sp>
      <p:sp>
        <p:nvSpPr>
          <p:cNvPr id="6" name="Tekstvak 5"/>
          <p:cNvSpPr txBox="1"/>
          <p:nvPr/>
        </p:nvSpPr>
        <p:spPr>
          <a:xfrm>
            <a:off x="0" y="5229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 smtClean="0"/>
              <a:t>BEELDENDE KUNST</a:t>
            </a:r>
            <a:br>
              <a:rPr lang="nl-BE" sz="2000" dirty="0" smtClean="0"/>
            </a:br>
            <a:r>
              <a:rPr lang="nl-BE" sz="2000" dirty="0" smtClean="0"/>
              <a:t>schilderijen, etsen, grafiek, cartoons, …</a:t>
            </a:r>
            <a:endParaRPr lang="nl-BE" sz="2000" dirty="0"/>
          </a:p>
        </p:txBody>
      </p:sp>
      <p:pic>
        <p:nvPicPr>
          <p:cNvPr id="5" name="Afbeelding 4" descr="cat25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357608" cy="2996952"/>
          </a:xfrm>
          <a:prstGeom prst="rect">
            <a:avLst/>
          </a:prstGeom>
        </p:spPr>
      </p:pic>
      <p:pic>
        <p:nvPicPr>
          <p:cNvPr id="7" name="Afbeelding 6" descr="cat36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0"/>
            <a:ext cx="3596901" cy="2996952"/>
          </a:xfrm>
          <a:prstGeom prst="rect">
            <a:avLst/>
          </a:prstGeom>
        </p:spPr>
      </p:pic>
      <p:pic>
        <p:nvPicPr>
          <p:cNvPr id="8" name="Afbeelding 7" descr="cat4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00" y="0"/>
            <a:ext cx="2268755" cy="3661420"/>
          </a:xfrm>
          <a:prstGeom prst="rect">
            <a:avLst/>
          </a:prstGeom>
        </p:spPr>
      </p:pic>
      <p:pic>
        <p:nvPicPr>
          <p:cNvPr id="10" name="Afbeelding 9" descr="cat45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140968"/>
            <a:ext cx="2304256" cy="1991983"/>
          </a:xfrm>
          <a:prstGeom prst="rect">
            <a:avLst/>
          </a:prstGeom>
        </p:spPr>
      </p:pic>
      <p:pic>
        <p:nvPicPr>
          <p:cNvPr id="11" name="Afbeelding 10" descr="cat48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83768" y="3140968"/>
            <a:ext cx="2658892" cy="207822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Collectie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Ondanks hiaten, unieke collectie in België</a:t>
            </a:r>
          </a:p>
          <a:p>
            <a:r>
              <a:rPr lang="nl-BE" dirty="0" smtClean="0"/>
              <a:t>Representatief</a:t>
            </a:r>
          </a:p>
          <a:p>
            <a:pPr lvl="1"/>
            <a:r>
              <a:rPr lang="nl-BE" dirty="0" smtClean="0"/>
              <a:t>Belgische geschiedenis van jenever</a:t>
            </a:r>
          </a:p>
          <a:p>
            <a:pPr lvl="1"/>
            <a:r>
              <a:rPr lang="nl-BE" dirty="0" smtClean="0"/>
              <a:t>Hoofdzakelijk 19</a:t>
            </a:r>
            <a:r>
              <a:rPr lang="nl-BE" baseline="30000" dirty="0" smtClean="0"/>
              <a:t>de</a:t>
            </a:r>
            <a:r>
              <a:rPr lang="nl-BE" dirty="0" smtClean="0"/>
              <a:t> en 20</a:t>
            </a:r>
            <a:r>
              <a:rPr lang="nl-BE" baseline="30000" dirty="0" smtClean="0"/>
              <a:t>ste</a:t>
            </a:r>
            <a:r>
              <a:rPr lang="nl-BE" dirty="0" smtClean="0"/>
              <a:t> eeuw</a:t>
            </a:r>
          </a:p>
          <a:p>
            <a:r>
              <a:rPr lang="nl-BE" dirty="0" smtClean="0"/>
              <a:t>Opzet</a:t>
            </a:r>
          </a:p>
          <a:p>
            <a:pPr lvl="1"/>
            <a:r>
              <a:rPr lang="nl-BE" dirty="0" smtClean="0"/>
              <a:t>Economische, technische, sociale en wetenschappelijke tendensen en evoluties illustreren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292080" y="6381328"/>
            <a:ext cx="3392016" cy="365125"/>
          </a:xfrm>
        </p:spPr>
        <p:txBody>
          <a:bodyPr/>
          <a:lstStyle/>
          <a:p>
            <a:r>
              <a:rPr lang="nl-BE" dirty="0" smtClean="0"/>
              <a:t>Studiedag 'Vlaams-Brabant drinkt', 10 mei 2014</a:t>
            </a:r>
            <a:endParaRPr lang="nl-BE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Verzamelen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BE" dirty="0" smtClean="0"/>
              <a:t>Collectie groeit nog jaarlijks</a:t>
            </a:r>
          </a:p>
          <a:p>
            <a:r>
              <a:rPr lang="nl-BE" dirty="0" smtClean="0"/>
              <a:t>46% van collectie via schenking</a:t>
            </a:r>
          </a:p>
          <a:p>
            <a:r>
              <a:rPr lang="nl-BE" dirty="0" smtClean="0"/>
              <a:t>45% van collectie via aankoop</a:t>
            </a:r>
          </a:p>
          <a:p>
            <a:r>
              <a:rPr lang="nl-BE" dirty="0" smtClean="0"/>
              <a:t>Selectiecriteria</a:t>
            </a:r>
          </a:p>
          <a:p>
            <a:pPr lvl="1"/>
            <a:r>
              <a:rPr lang="nl-BE" dirty="0" smtClean="0"/>
              <a:t>Waarde van het object als betekenisdrager</a:t>
            </a:r>
          </a:p>
          <a:p>
            <a:pPr lvl="1"/>
            <a:r>
              <a:rPr lang="nl-BE" dirty="0" smtClean="0"/>
              <a:t>Lacunes in de collectie</a:t>
            </a:r>
          </a:p>
          <a:p>
            <a:pPr lvl="1"/>
            <a:r>
              <a:rPr lang="nl-BE" dirty="0" smtClean="0"/>
              <a:t>Fysieke toestand</a:t>
            </a:r>
          </a:p>
          <a:p>
            <a:pPr lvl="1"/>
            <a:r>
              <a:rPr lang="nl-BE" dirty="0" smtClean="0"/>
              <a:t>Identieke exemplaren al in collectie</a:t>
            </a:r>
          </a:p>
          <a:p>
            <a:pPr lvl="1"/>
            <a:r>
              <a:rPr lang="nl-BE" dirty="0" smtClean="0"/>
              <a:t>Financiële haalbaarheid</a:t>
            </a:r>
          </a:p>
          <a:p>
            <a:pPr lvl="1"/>
            <a:r>
              <a:rPr lang="nl-BE" dirty="0" smtClean="0"/>
              <a:t>Beschikbare depotruimte</a:t>
            </a:r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292080" y="6381328"/>
            <a:ext cx="3392016" cy="365125"/>
          </a:xfrm>
        </p:spPr>
        <p:txBody>
          <a:bodyPr/>
          <a:lstStyle/>
          <a:p>
            <a:r>
              <a:rPr lang="nl-BE" dirty="0" smtClean="0"/>
              <a:t>Studiedag 'Vlaams-Brabant drinkt', 10 mei 2014</a:t>
            </a:r>
            <a:endParaRPr lang="nl-BE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Bewaren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Centraal depot </a:t>
            </a:r>
            <a:r>
              <a:rPr lang="nl-BE" dirty="0" err="1" smtClean="0"/>
              <a:t>ism</a:t>
            </a:r>
            <a:r>
              <a:rPr lang="nl-BE" dirty="0" smtClean="0"/>
              <a:t> andere stedelijke musea</a:t>
            </a:r>
          </a:p>
          <a:p>
            <a:pPr lvl="1"/>
            <a:r>
              <a:rPr lang="nl-BE" dirty="0" smtClean="0"/>
              <a:t>Klimaatinstallatie</a:t>
            </a:r>
          </a:p>
          <a:p>
            <a:pPr lvl="1"/>
            <a:r>
              <a:rPr lang="nl-BE" dirty="0" smtClean="0"/>
              <a:t>Bewaard volgens soort materiaal</a:t>
            </a:r>
          </a:p>
          <a:p>
            <a:r>
              <a:rPr lang="nl-BE" dirty="0" smtClean="0"/>
              <a:t>Gebrek aan ruimte</a:t>
            </a:r>
          </a:p>
          <a:p>
            <a:pPr lvl="1"/>
            <a:r>
              <a:rPr lang="nl-BE" dirty="0" smtClean="0"/>
              <a:t>Zeker voor grote stukken</a:t>
            </a:r>
          </a:p>
          <a:p>
            <a:pPr lvl="1"/>
            <a:r>
              <a:rPr lang="nl-BE" dirty="0" smtClean="0"/>
              <a:t>Betere plaatsing &amp; ordening objecten</a:t>
            </a:r>
          </a:p>
          <a:p>
            <a:pPr lvl="1"/>
            <a:r>
              <a:rPr lang="nl-BE" dirty="0" smtClean="0"/>
              <a:t>Afstoten niet-relevante objecten/bulk?</a:t>
            </a:r>
          </a:p>
          <a:p>
            <a:pPr lvl="1"/>
            <a:endParaRPr lang="nl-BE" dirty="0" smtClean="0"/>
          </a:p>
          <a:p>
            <a:pPr lvl="1"/>
            <a:endParaRPr lang="nl-BE" dirty="0" smtClean="0"/>
          </a:p>
          <a:p>
            <a:pPr lvl="1"/>
            <a:endParaRPr lang="nl-BE" dirty="0" smtClean="0"/>
          </a:p>
          <a:p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292080" y="6381328"/>
            <a:ext cx="3392016" cy="365125"/>
          </a:xfrm>
        </p:spPr>
        <p:txBody>
          <a:bodyPr/>
          <a:lstStyle/>
          <a:p>
            <a:r>
              <a:rPr lang="nl-BE" dirty="0" smtClean="0"/>
              <a:t>Studiedag 'Vlaams-Brabant drinkt', 10 mei 2014</a:t>
            </a:r>
            <a:endParaRPr lang="nl-BE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Registreren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BE" dirty="0" smtClean="0"/>
              <a:t>Collectiedatabase </a:t>
            </a:r>
            <a:r>
              <a:rPr lang="nl-BE" dirty="0" err="1" smtClean="0"/>
              <a:t>Adlib</a:t>
            </a:r>
            <a:endParaRPr lang="nl-BE" dirty="0" smtClean="0"/>
          </a:p>
          <a:p>
            <a:pPr lvl="1"/>
            <a:r>
              <a:rPr lang="nl-BE" dirty="0" smtClean="0"/>
              <a:t>Richtlijnen/afspraken voor beschrijven van objecten</a:t>
            </a:r>
          </a:p>
          <a:p>
            <a:pPr lvl="1"/>
            <a:endParaRPr lang="nl-BE" dirty="0" smtClean="0"/>
          </a:p>
          <a:p>
            <a:r>
              <a:rPr lang="nl-BE" dirty="0" smtClean="0"/>
              <a:t>Terminologie (objectnaam)</a:t>
            </a:r>
          </a:p>
          <a:p>
            <a:pPr lvl="1"/>
            <a:r>
              <a:rPr lang="nl-BE" dirty="0" smtClean="0"/>
              <a:t>Verschillende termen voor zelfde soort object</a:t>
            </a:r>
          </a:p>
          <a:p>
            <a:pPr lvl="1"/>
            <a:r>
              <a:rPr lang="nl-BE" dirty="0" smtClean="0"/>
              <a:t>Onduidelijk waarvoor object gebruikt werd</a:t>
            </a:r>
          </a:p>
          <a:p>
            <a:pPr lvl="1"/>
            <a:r>
              <a:rPr lang="nl-BE" dirty="0" smtClean="0"/>
              <a:t>Hulpmiddelen</a:t>
            </a:r>
          </a:p>
          <a:p>
            <a:pPr lvl="2"/>
            <a:r>
              <a:rPr lang="nl-BE" dirty="0" smtClean="0"/>
              <a:t>Art &amp; </a:t>
            </a:r>
            <a:r>
              <a:rPr lang="nl-BE" dirty="0" err="1" smtClean="0"/>
              <a:t>Architecture</a:t>
            </a:r>
            <a:r>
              <a:rPr lang="nl-BE" dirty="0" smtClean="0"/>
              <a:t> Thesaurus (AAT)</a:t>
            </a:r>
          </a:p>
          <a:p>
            <a:pPr lvl="2"/>
            <a:r>
              <a:rPr lang="nl-BE" dirty="0" err="1" smtClean="0"/>
              <a:t>AM-MovE</a:t>
            </a:r>
            <a:r>
              <a:rPr lang="nl-BE" dirty="0" smtClean="0"/>
              <a:t> thesaurus </a:t>
            </a:r>
          </a:p>
          <a:p>
            <a:pPr lvl="2"/>
            <a:r>
              <a:rPr lang="nl-BE" dirty="0" smtClean="0"/>
              <a:t>MOT ID-DOC</a:t>
            </a:r>
          </a:p>
          <a:p>
            <a:pPr lvl="2"/>
            <a:r>
              <a:rPr lang="nl-BE" dirty="0" err="1" smtClean="0"/>
              <a:t>European</a:t>
            </a:r>
            <a:r>
              <a:rPr lang="nl-BE" dirty="0" smtClean="0"/>
              <a:t> </a:t>
            </a:r>
            <a:r>
              <a:rPr lang="nl-BE" dirty="0" err="1" smtClean="0"/>
              <a:t>Brewary</a:t>
            </a:r>
            <a:r>
              <a:rPr lang="nl-BE" dirty="0" smtClean="0"/>
              <a:t> </a:t>
            </a:r>
            <a:r>
              <a:rPr lang="nl-BE" dirty="0" err="1" smtClean="0"/>
              <a:t>Convention</a:t>
            </a:r>
            <a:r>
              <a:rPr lang="nl-BE" dirty="0" smtClean="0"/>
              <a:t> Thesaurus</a:t>
            </a:r>
          </a:p>
          <a:p>
            <a:pPr lvl="2"/>
            <a:r>
              <a:rPr lang="nl-BE" dirty="0" err="1" smtClean="0"/>
              <a:t>Erfgoedplus.be</a:t>
            </a:r>
            <a:r>
              <a:rPr lang="nl-BE" dirty="0" smtClean="0"/>
              <a:t> &amp; andere erfgoedbanken</a:t>
            </a:r>
          </a:p>
          <a:p>
            <a:pPr lvl="1"/>
            <a:endParaRPr lang="nl-BE" dirty="0" smtClean="0"/>
          </a:p>
          <a:p>
            <a:pPr lvl="1"/>
            <a:endParaRPr lang="nl-BE" dirty="0" smtClean="0"/>
          </a:p>
          <a:p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292080" y="6381328"/>
            <a:ext cx="3392016" cy="365125"/>
          </a:xfrm>
        </p:spPr>
        <p:txBody>
          <a:bodyPr/>
          <a:lstStyle/>
          <a:p>
            <a:r>
              <a:rPr lang="nl-BE" dirty="0" smtClean="0"/>
              <a:t>Studiedag 'Vlaams-Brabant drinkt', 10 mei 2014</a:t>
            </a:r>
            <a:endParaRPr lang="nl-BE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Registreren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Problematiek datering</a:t>
            </a:r>
          </a:p>
          <a:p>
            <a:pPr lvl="1"/>
            <a:r>
              <a:rPr lang="nl-BE" dirty="0" smtClean="0"/>
              <a:t>Vooral voor publicitair materiaal</a:t>
            </a:r>
          </a:p>
          <a:p>
            <a:pPr lvl="1"/>
            <a:r>
              <a:rPr lang="nl-BE" dirty="0" smtClean="0"/>
              <a:t>Hulpmiddelen</a:t>
            </a:r>
          </a:p>
          <a:p>
            <a:pPr lvl="2"/>
            <a:r>
              <a:rPr lang="nl-BE" dirty="0" err="1" smtClean="0"/>
              <a:t>Merkdeponeringen</a:t>
            </a:r>
            <a:endParaRPr lang="nl-BE" dirty="0" smtClean="0"/>
          </a:p>
          <a:p>
            <a:pPr lvl="2"/>
            <a:r>
              <a:rPr lang="nl-BE" dirty="0" smtClean="0"/>
              <a:t>Vermeldingen bedrijfsvormen</a:t>
            </a:r>
          </a:p>
          <a:p>
            <a:pPr lvl="1"/>
            <a:endParaRPr lang="nl-BE" dirty="0" smtClean="0"/>
          </a:p>
          <a:p>
            <a:pPr lvl="1"/>
            <a:endParaRPr lang="nl-BE" dirty="0" smtClean="0"/>
          </a:p>
          <a:p>
            <a:pPr lvl="1"/>
            <a:endParaRPr lang="nl-BE" dirty="0" smtClean="0"/>
          </a:p>
          <a:p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292080" y="6381328"/>
            <a:ext cx="3392016" cy="365125"/>
          </a:xfrm>
        </p:spPr>
        <p:txBody>
          <a:bodyPr/>
          <a:lstStyle/>
          <a:p>
            <a:r>
              <a:rPr lang="nl-BE" dirty="0" smtClean="0"/>
              <a:t>Studiedag 'Vlaams-Brabant drinkt', 10 mei 2014</a:t>
            </a:r>
            <a:endParaRPr lang="nl-BE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Presenteren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Feestelijk openingsweekend</a:t>
            </a:r>
            <a:br>
              <a:rPr lang="nl-BE" dirty="0" smtClean="0"/>
            </a:br>
            <a:r>
              <a:rPr lang="nl-BE" dirty="0" smtClean="0"/>
              <a:t>20 &amp; 21 september 2014</a:t>
            </a:r>
          </a:p>
          <a:p>
            <a:r>
              <a:rPr lang="nl-BE" dirty="0" smtClean="0"/>
              <a:t>Museumparcours rond drie verhaallijnen</a:t>
            </a:r>
          </a:p>
          <a:p>
            <a:pPr lvl="1"/>
            <a:r>
              <a:rPr lang="nl-BE" dirty="0" smtClean="0"/>
              <a:t>Erfgoed- en productieruimtes - proces</a:t>
            </a:r>
          </a:p>
          <a:p>
            <a:pPr lvl="1"/>
            <a:r>
              <a:rPr lang="nl-BE" dirty="0" smtClean="0"/>
              <a:t>Tentoonstellingsruimtes - collectie</a:t>
            </a:r>
          </a:p>
          <a:p>
            <a:pPr lvl="1"/>
            <a:r>
              <a:rPr lang="nl-BE" dirty="0" smtClean="0"/>
              <a:t>Belevingsruimtes - product</a:t>
            </a:r>
          </a:p>
          <a:p>
            <a:r>
              <a:rPr lang="nl-BE" dirty="0" smtClean="0"/>
              <a:t>Stokerijenkaart</a:t>
            </a:r>
          </a:p>
          <a:p>
            <a:pPr lvl="1"/>
            <a:endParaRPr lang="nl-BE" dirty="0" smtClean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292080" y="6381328"/>
            <a:ext cx="3392016" cy="365125"/>
          </a:xfrm>
        </p:spPr>
        <p:txBody>
          <a:bodyPr/>
          <a:lstStyle/>
          <a:p>
            <a:r>
              <a:rPr lang="nl-BE" dirty="0" smtClean="0"/>
              <a:t>Studiedag 'Vlaams-Brabant drinkt', 10 mei 2014</a:t>
            </a:r>
            <a:endParaRPr lang="nl-BE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Vragen?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nl-BE" dirty="0" smtClean="0"/>
              <a:t>Joanie Dehullu</a:t>
            </a:r>
          </a:p>
          <a:p>
            <a:pPr>
              <a:buNone/>
            </a:pPr>
            <a:r>
              <a:rPr lang="nl-BE" dirty="0" smtClean="0"/>
              <a:t>Collectiebeheerder</a:t>
            </a:r>
          </a:p>
          <a:p>
            <a:pPr>
              <a:buNone/>
            </a:pPr>
            <a:r>
              <a:rPr lang="nl-BE" dirty="0" smtClean="0"/>
              <a:t>T 011239852</a:t>
            </a:r>
          </a:p>
          <a:p>
            <a:pPr>
              <a:buNone/>
            </a:pPr>
            <a:r>
              <a:rPr lang="nl-BE" dirty="0" smtClean="0"/>
              <a:t>E </a:t>
            </a:r>
            <a:r>
              <a:rPr lang="nl-BE" dirty="0" err="1" smtClean="0"/>
              <a:t>joanie.dehullu</a:t>
            </a:r>
            <a:r>
              <a:rPr lang="nl-BE" dirty="0" smtClean="0"/>
              <a:t>@</a:t>
            </a:r>
            <a:r>
              <a:rPr lang="nl-BE" dirty="0" err="1" smtClean="0"/>
              <a:t>hasselt.be</a:t>
            </a:r>
            <a:endParaRPr lang="nl-BE" dirty="0" smtClean="0"/>
          </a:p>
          <a:p>
            <a:pPr>
              <a:buNone/>
            </a:pPr>
            <a:endParaRPr lang="nl-BE" dirty="0" smtClean="0"/>
          </a:p>
          <a:p>
            <a:pPr>
              <a:buNone/>
            </a:pPr>
            <a:r>
              <a:rPr lang="nl-BE" dirty="0" smtClean="0"/>
              <a:t>Collectieplan op </a:t>
            </a:r>
            <a:r>
              <a:rPr lang="nl-BE" dirty="0" err="1" smtClean="0"/>
              <a:t>www.jenevermuseum.be</a:t>
            </a:r>
            <a:r>
              <a:rPr lang="nl-BE" dirty="0" smtClean="0"/>
              <a:t> 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292080" y="6381328"/>
            <a:ext cx="3392016" cy="365125"/>
          </a:xfrm>
        </p:spPr>
        <p:txBody>
          <a:bodyPr/>
          <a:lstStyle/>
          <a:p>
            <a:r>
              <a:rPr lang="nl-BE" dirty="0" smtClean="0"/>
              <a:t>Studiedag 'Vlaams-Brabant drinkt', 10 mei 2014</a:t>
            </a:r>
            <a:endParaRPr lang="nl-BE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Collectie in cijfers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/>
          </a:bodyPr>
          <a:lstStyle/>
          <a:p>
            <a:r>
              <a:rPr lang="nl-BE" dirty="0" smtClean="0"/>
              <a:t>Museum</a:t>
            </a:r>
          </a:p>
          <a:p>
            <a:pPr lvl="1"/>
            <a:r>
              <a:rPr lang="nl-BE" dirty="0" smtClean="0"/>
              <a:t>Sinds 1982</a:t>
            </a:r>
          </a:p>
          <a:p>
            <a:pPr lvl="1"/>
            <a:r>
              <a:rPr lang="nl-BE" dirty="0" smtClean="0"/>
              <a:t>Belgisch gedistilleerde drank</a:t>
            </a:r>
          </a:p>
          <a:p>
            <a:pPr lvl="1"/>
            <a:r>
              <a:rPr lang="nl-BE" dirty="0" smtClean="0"/>
              <a:t>Jenever en likeur in het bijzonder</a:t>
            </a:r>
            <a:endParaRPr lang="nl-BE" dirty="0"/>
          </a:p>
          <a:p>
            <a:r>
              <a:rPr lang="nl-BE" dirty="0" smtClean="0"/>
              <a:t>vzw Nationaal Jenevermuseum Hasselt: eigenaar collectie</a:t>
            </a:r>
          </a:p>
          <a:p>
            <a:r>
              <a:rPr lang="nl-BE" dirty="0" smtClean="0"/>
              <a:t>Ca. 25.000 collectiestukken</a:t>
            </a:r>
          </a:p>
          <a:p>
            <a:r>
              <a:rPr lang="nl-BE" dirty="0" smtClean="0"/>
              <a:t>1 collectiebeheerder / 1 registrator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292080" y="6381328"/>
            <a:ext cx="3392016" cy="365125"/>
          </a:xfrm>
        </p:spPr>
        <p:txBody>
          <a:bodyPr/>
          <a:lstStyle/>
          <a:p>
            <a:r>
              <a:rPr lang="nl-BE" dirty="0" smtClean="0"/>
              <a:t>Studiedag 'Vlaams-Brabant drinkt', 10 mei 2014</a:t>
            </a:r>
            <a:endParaRPr lang="nl-BE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Collectie in 9 deelcollecties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BE" dirty="0" smtClean="0"/>
              <a:t>Kerncollectie</a:t>
            </a:r>
          </a:p>
          <a:p>
            <a:r>
              <a:rPr lang="nl-BE" dirty="0" smtClean="0"/>
              <a:t>Productieapparatuur</a:t>
            </a:r>
          </a:p>
          <a:p>
            <a:r>
              <a:rPr lang="nl-BE" dirty="0" smtClean="0"/>
              <a:t>Verpakkingsmateriaal</a:t>
            </a:r>
          </a:p>
          <a:p>
            <a:r>
              <a:rPr lang="nl-BE" dirty="0" smtClean="0"/>
              <a:t>Promotiemateriaal</a:t>
            </a:r>
          </a:p>
          <a:p>
            <a:r>
              <a:rPr lang="nl-BE" dirty="0" smtClean="0"/>
              <a:t>Consumptiemateriaal</a:t>
            </a:r>
          </a:p>
          <a:p>
            <a:r>
              <a:rPr lang="nl-BE" dirty="0" smtClean="0"/>
              <a:t>Archivalia</a:t>
            </a:r>
          </a:p>
          <a:p>
            <a:r>
              <a:rPr lang="nl-BE" dirty="0" smtClean="0"/>
              <a:t>Beeldende kunst</a:t>
            </a:r>
          </a:p>
          <a:p>
            <a:r>
              <a:rPr lang="nl-BE" dirty="0" smtClean="0"/>
              <a:t>(Materiaal nevenactiviteiten)</a:t>
            </a:r>
          </a:p>
          <a:p>
            <a:r>
              <a:rPr lang="nl-BE" dirty="0" smtClean="0"/>
              <a:t>Collectie documentatiecentrum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292080" y="6381328"/>
            <a:ext cx="3392016" cy="365125"/>
          </a:xfrm>
        </p:spPr>
        <p:txBody>
          <a:bodyPr/>
          <a:lstStyle/>
          <a:p>
            <a:r>
              <a:rPr lang="nl-BE" dirty="0" smtClean="0"/>
              <a:t>Studiedag 'Vlaams-Brabant drinkt', 10 mei 2014</a:t>
            </a:r>
            <a:endParaRPr lang="nl-BE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292080" y="6381328"/>
            <a:ext cx="3392016" cy="365125"/>
          </a:xfrm>
        </p:spPr>
        <p:txBody>
          <a:bodyPr/>
          <a:lstStyle/>
          <a:p>
            <a:r>
              <a:rPr lang="nl-BE" dirty="0" smtClean="0"/>
              <a:t>Studiedag 'Vlaams-Brabant drinkt', 10 mei 2014</a:t>
            </a:r>
            <a:endParaRPr lang="nl-BE" dirty="0"/>
          </a:p>
        </p:txBody>
      </p:sp>
      <p:pic>
        <p:nvPicPr>
          <p:cNvPr id="5" name="Afbeelding 4" descr="051128Jenevermuseum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4171390" cy="2780927"/>
          </a:xfrm>
          <a:prstGeom prst="rect">
            <a:avLst/>
          </a:prstGeom>
        </p:spPr>
      </p:pic>
      <p:pic>
        <p:nvPicPr>
          <p:cNvPr id="6" name="Afbeelding 5" descr="051128Jenevermuseum0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0"/>
            <a:ext cx="4170948" cy="2780927"/>
          </a:xfrm>
          <a:prstGeom prst="rect">
            <a:avLst/>
          </a:prstGeom>
        </p:spPr>
      </p:pic>
      <p:pic>
        <p:nvPicPr>
          <p:cNvPr id="7" name="Afbeelding 6" descr="051128Jenevermuseum2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2852936"/>
            <a:ext cx="4212467" cy="2808311"/>
          </a:xfrm>
          <a:prstGeom prst="rect">
            <a:avLst/>
          </a:prstGeom>
        </p:spPr>
      </p:pic>
      <p:pic>
        <p:nvPicPr>
          <p:cNvPr id="8" name="Afbeelding 7" descr="051128Jenevermuseum1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2852936"/>
            <a:ext cx="4212468" cy="2808312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0" y="566124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 smtClean="0"/>
              <a:t>KERNCOLLECTIE</a:t>
            </a:r>
            <a:br>
              <a:rPr lang="nl-BE" sz="2000" dirty="0" smtClean="0"/>
            </a:br>
            <a:r>
              <a:rPr lang="nl-BE" sz="2000" dirty="0" smtClean="0"/>
              <a:t>site, stookinstallatie, stoommachine, graanmolen</a:t>
            </a:r>
            <a:endParaRPr lang="nl-BE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292080" y="6381328"/>
            <a:ext cx="3392016" cy="365125"/>
          </a:xfrm>
        </p:spPr>
        <p:txBody>
          <a:bodyPr/>
          <a:lstStyle/>
          <a:p>
            <a:r>
              <a:rPr lang="nl-BE" dirty="0" smtClean="0"/>
              <a:t>Studiedag 'Vlaams-Brabant drinkt', 10 mei 2014</a:t>
            </a:r>
            <a:endParaRPr lang="nl-BE" dirty="0"/>
          </a:p>
        </p:txBody>
      </p:sp>
      <p:pic>
        <p:nvPicPr>
          <p:cNvPr id="6" name="Afbeelding 5" descr="051202jenevermuseum1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006080" cy="4509120"/>
          </a:xfrm>
          <a:prstGeom prst="rect">
            <a:avLst/>
          </a:prstGeom>
        </p:spPr>
      </p:pic>
      <p:pic>
        <p:nvPicPr>
          <p:cNvPr id="8" name="Afbeelding 7" descr="051202jenevermuseum2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0"/>
            <a:ext cx="3006736" cy="4509120"/>
          </a:xfrm>
          <a:prstGeom prst="rect">
            <a:avLst/>
          </a:prstGeom>
        </p:spPr>
      </p:pic>
      <p:pic>
        <p:nvPicPr>
          <p:cNvPr id="9" name="Afbeelding 8" descr="051202jenevermuseum1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37267" y="0"/>
            <a:ext cx="3006733" cy="4509120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0" y="450912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 smtClean="0"/>
              <a:t>PRODUCTIEAPPARATUUR</a:t>
            </a:r>
          </a:p>
          <a:p>
            <a:r>
              <a:rPr lang="nl-BE" sz="2000" dirty="0" smtClean="0"/>
              <a:t>distilleertoestellen, pompen, filterapparatuur, </a:t>
            </a:r>
            <a:r>
              <a:rPr lang="nl-BE" sz="2000" dirty="0" err="1" smtClean="0"/>
              <a:t>capsuleermachines</a:t>
            </a:r>
            <a:r>
              <a:rPr lang="nl-BE" sz="2000" dirty="0" smtClean="0"/>
              <a:t>, etiketteermachines, flessenspoelmachines, vulapparatuur, …</a:t>
            </a:r>
            <a:endParaRPr lang="nl-BE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292080" y="6381328"/>
            <a:ext cx="3392016" cy="365125"/>
          </a:xfrm>
        </p:spPr>
        <p:txBody>
          <a:bodyPr/>
          <a:lstStyle/>
          <a:p>
            <a:r>
              <a:rPr lang="nl-BE" dirty="0" smtClean="0"/>
              <a:t>Studiedag 'Vlaams-Brabant drinkt', 10 mei 2014</a:t>
            </a:r>
            <a:endParaRPr lang="nl-BE" dirty="0"/>
          </a:p>
        </p:txBody>
      </p:sp>
      <p:pic>
        <p:nvPicPr>
          <p:cNvPr id="5" name="Afbeelding 4" descr="IMG_29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236296" cy="5427222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0" y="5445224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 smtClean="0"/>
              <a:t>VERPAKKINGSMATERIAAL</a:t>
            </a:r>
            <a:br>
              <a:rPr lang="nl-BE" sz="2000" dirty="0" smtClean="0"/>
            </a:br>
            <a:r>
              <a:rPr lang="nl-BE" sz="2000" dirty="0" smtClean="0"/>
              <a:t>bulkverpakking, detailverpakking (flessen, stopen, capsules, etiketten), transportmiddelen </a:t>
            </a:r>
            <a:endParaRPr lang="nl-BE"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292080" y="6381328"/>
            <a:ext cx="3392016" cy="365125"/>
          </a:xfrm>
        </p:spPr>
        <p:txBody>
          <a:bodyPr/>
          <a:lstStyle/>
          <a:p>
            <a:r>
              <a:rPr lang="nl-BE" dirty="0" smtClean="0"/>
              <a:t>Studiedag 'Vlaams-Brabant drinkt', 10 mei 2014</a:t>
            </a:r>
            <a:endParaRPr lang="nl-BE" dirty="0"/>
          </a:p>
        </p:txBody>
      </p:sp>
      <p:pic>
        <p:nvPicPr>
          <p:cNvPr id="5" name="Afbeelding 4" descr="Affiche_Poldena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35896" cy="2724036"/>
          </a:xfrm>
          <a:prstGeom prst="rect">
            <a:avLst/>
          </a:prstGeom>
        </p:spPr>
      </p:pic>
      <p:pic>
        <p:nvPicPr>
          <p:cNvPr id="7" name="Afbeelding 6" descr="Rookmateria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80928"/>
            <a:ext cx="3635896" cy="2726922"/>
          </a:xfrm>
          <a:prstGeom prst="rect">
            <a:avLst/>
          </a:prstGeom>
        </p:spPr>
      </p:pic>
      <p:pic>
        <p:nvPicPr>
          <p:cNvPr id="8" name="Afbeelding 7" descr="Pancarte_Hougardi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0"/>
            <a:ext cx="4971337" cy="2276872"/>
          </a:xfrm>
          <a:prstGeom prst="rect">
            <a:avLst/>
          </a:prstGeom>
        </p:spPr>
      </p:pic>
      <p:pic>
        <p:nvPicPr>
          <p:cNvPr id="9" name="Afbeelding 8" descr="91.0235.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2348880"/>
            <a:ext cx="2294699" cy="3168352"/>
          </a:xfrm>
          <a:prstGeom prst="rect">
            <a:avLst/>
          </a:prstGeom>
        </p:spPr>
      </p:pic>
      <p:pic>
        <p:nvPicPr>
          <p:cNvPr id="11" name="Afbeelding 10" descr="89.0285.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168" y="2348880"/>
            <a:ext cx="2361088" cy="3168351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0" y="5445224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 smtClean="0"/>
              <a:t>PROMOTIEMATERIAAL</a:t>
            </a:r>
            <a:br>
              <a:rPr lang="nl-BE" sz="2000" dirty="0" smtClean="0"/>
            </a:br>
            <a:r>
              <a:rPr lang="nl-BE" sz="2000" dirty="0" smtClean="0"/>
              <a:t>affiches, ontwerpen, reclameborden, kalenders, speelkaarten, folders, displays, reclameschotels, publicitaire gadgets, … ook antialcohol materiaal</a:t>
            </a:r>
            <a:endParaRPr lang="nl-BE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292080" y="6381328"/>
            <a:ext cx="3392016" cy="365125"/>
          </a:xfrm>
        </p:spPr>
        <p:txBody>
          <a:bodyPr/>
          <a:lstStyle/>
          <a:p>
            <a:r>
              <a:rPr lang="nl-BE" dirty="0" smtClean="0"/>
              <a:t>Studiedag 'Vlaams-Brabant drinkt', 10 mei 2014</a:t>
            </a:r>
            <a:endParaRPr lang="nl-BE" dirty="0"/>
          </a:p>
        </p:txBody>
      </p:sp>
      <p:sp>
        <p:nvSpPr>
          <p:cNvPr id="6" name="Tekstvak 5"/>
          <p:cNvSpPr txBox="1"/>
          <p:nvPr/>
        </p:nvSpPr>
        <p:spPr>
          <a:xfrm>
            <a:off x="0" y="5373216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 smtClean="0"/>
              <a:t>CONSUMPTIEMATERIAAL</a:t>
            </a:r>
            <a:br>
              <a:rPr lang="nl-BE" sz="2000" dirty="0" smtClean="0"/>
            </a:br>
            <a:r>
              <a:rPr lang="nl-BE" sz="2000" dirty="0" smtClean="0"/>
              <a:t>glazen, drinkservies, dienbladen, onderzetters, kurkentrekkers, schenkkannen, schenktuiten, karaffen, sifons, …</a:t>
            </a:r>
            <a:endParaRPr lang="nl-BE" sz="2000" dirty="0"/>
          </a:p>
        </p:txBody>
      </p:sp>
      <p:pic>
        <p:nvPicPr>
          <p:cNvPr id="7" name="Afbeelding 6" descr="Glaasj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3611893" cy="2708920"/>
          </a:xfrm>
          <a:prstGeom prst="rect">
            <a:avLst/>
          </a:prstGeom>
        </p:spPr>
      </p:pic>
      <p:pic>
        <p:nvPicPr>
          <p:cNvPr id="8" name="Afbeelding 7" descr="Kurkentrekke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0"/>
            <a:ext cx="3611893" cy="2708920"/>
          </a:xfrm>
          <a:prstGeom prst="rect">
            <a:avLst/>
          </a:prstGeom>
        </p:spPr>
      </p:pic>
      <p:pic>
        <p:nvPicPr>
          <p:cNvPr id="9" name="Afbeelding 8" descr="Onderzetbordjes_wi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780928"/>
            <a:ext cx="1944216" cy="2592288"/>
          </a:xfrm>
          <a:prstGeom prst="rect">
            <a:avLst/>
          </a:prstGeom>
        </p:spPr>
      </p:pic>
      <p:pic>
        <p:nvPicPr>
          <p:cNvPr id="10" name="Afbeelding 9" descr="Sifon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51720" y="2780928"/>
            <a:ext cx="3456384" cy="2592288"/>
          </a:xfrm>
          <a:prstGeom prst="rect">
            <a:avLst/>
          </a:prstGeom>
        </p:spPr>
      </p:pic>
      <p:pic>
        <p:nvPicPr>
          <p:cNvPr id="11" name="Afbeelding 10" descr="Likeurse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80112" y="2780928"/>
            <a:ext cx="3456384" cy="259228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292080" y="6381328"/>
            <a:ext cx="3392016" cy="365125"/>
          </a:xfrm>
        </p:spPr>
        <p:txBody>
          <a:bodyPr/>
          <a:lstStyle/>
          <a:p>
            <a:r>
              <a:rPr lang="nl-BE" dirty="0" smtClean="0"/>
              <a:t>Studiedag 'Vlaams-Brabant drinkt', 10 mei 2014</a:t>
            </a:r>
            <a:endParaRPr lang="nl-BE" dirty="0"/>
          </a:p>
        </p:txBody>
      </p:sp>
      <p:sp>
        <p:nvSpPr>
          <p:cNvPr id="6" name="Tekstvak 5"/>
          <p:cNvSpPr txBox="1"/>
          <p:nvPr/>
        </p:nvSpPr>
        <p:spPr>
          <a:xfrm>
            <a:off x="0" y="501317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 smtClean="0"/>
              <a:t>ARCHIVALIA</a:t>
            </a:r>
            <a:br>
              <a:rPr lang="nl-BE" sz="2000" dirty="0" smtClean="0"/>
            </a:br>
            <a:r>
              <a:rPr lang="nl-BE" sz="2000" dirty="0" smtClean="0"/>
              <a:t>ordonnanties, receptenboekjes, briefhoofden, facturen, foto’s, aandelen, …</a:t>
            </a:r>
            <a:endParaRPr lang="nl-BE" sz="2000" dirty="0"/>
          </a:p>
        </p:txBody>
      </p:sp>
      <p:pic>
        <p:nvPicPr>
          <p:cNvPr id="7" name="Afbeelding 6" descr="Factuur_Moul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2421437" cy="3212976"/>
          </a:xfrm>
          <a:prstGeom prst="rect">
            <a:avLst/>
          </a:prstGeom>
        </p:spPr>
      </p:pic>
      <p:pic>
        <p:nvPicPr>
          <p:cNvPr id="8" name="Afbeelding 7" descr="Briefhoofd_Pir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0"/>
            <a:ext cx="2408625" cy="3212976"/>
          </a:xfrm>
          <a:prstGeom prst="rect">
            <a:avLst/>
          </a:prstGeom>
        </p:spPr>
      </p:pic>
      <p:pic>
        <p:nvPicPr>
          <p:cNvPr id="9" name="Afbeelding 8" descr="Foto_Fovel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0"/>
            <a:ext cx="2552146" cy="1728192"/>
          </a:xfrm>
          <a:prstGeom prst="rect">
            <a:avLst/>
          </a:prstGeom>
        </p:spPr>
      </p:pic>
      <p:pic>
        <p:nvPicPr>
          <p:cNvPr id="11" name="Afbeelding 10" descr="Foto_Neefs_Etikettere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1844824"/>
            <a:ext cx="2566849" cy="1752220"/>
          </a:xfrm>
          <a:prstGeom prst="rect">
            <a:avLst/>
          </a:prstGeom>
        </p:spPr>
      </p:pic>
      <p:pic>
        <p:nvPicPr>
          <p:cNvPr id="12" name="Afbeelding 11" descr="90.0102.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284984"/>
            <a:ext cx="2506190" cy="172819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</TotalTime>
  <Words>364</Words>
  <Application>Microsoft Office PowerPoint</Application>
  <PresentationFormat>Diavoorstelling (4:3)</PresentationFormat>
  <Paragraphs>111</Paragraphs>
  <Slides>17</Slides>
  <Notes>2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18" baseType="lpstr">
      <vt:lpstr>Office-thema</vt:lpstr>
      <vt:lpstr> Erfgoedzorg en –onderzoek: registratie, beheer en ontsluiting van collecties </vt:lpstr>
      <vt:lpstr>Collectie in cijfers</vt:lpstr>
      <vt:lpstr>Collectie in 9 deelcollecties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Collectie</vt:lpstr>
      <vt:lpstr>Verzamelen</vt:lpstr>
      <vt:lpstr>Bewaren</vt:lpstr>
      <vt:lpstr>Registreren</vt:lpstr>
      <vt:lpstr>Registreren</vt:lpstr>
      <vt:lpstr>Presenteren</vt:lpstr>
      <vt:lpstr>Vragen?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Erfgoedzorg en –onderzoek: registratie, beheer en ontsluiting van collecties</dc:title>
  <dc:creator>jdehullu</dc:creator>
  <cp:lastModifiedBy>Nicolas Mazeure</cp:lastModifiedBy>
  <cp:revision>47</cp:revision>
  <dcterms:created xsi:type="dcterms:W3CDTF">2014-04-24T07:00:04Z</dcterms:created>
  <dcterms:modified xsi:type="dcterms:W3CDTF">2014-05-08T08:03:44Z</dcterms:modified>
</cp:coreProperties>
</file>