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4" r:id="rId5"/>
    <p:sldId id="270" r:id="rId6"/>
    <p:sldId id="263" r:id="rId7"/>
    <p:sldId id="259" r:id="rId8"/>
    <p:sldId id="260" r:id="rId9"/>
    <p:sldId id="261" r:id="rId10"/>
    <p:sldId id="272" r:id="rId11"/>
    <p:sldId id="27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06" autoAdjust="0"/>
  </p:normalViewPr>
  <p:slideViewPr>
    <p:cSldViewPr>
      <p:cViewPr>
        <p:scale>
          <a:sx n="66" d="100"/>
          <a:sy n="66" d="100"/>
        </p:scale>
        <p:origin x="-2298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6A22B-9BF4-417E-AD69-DC99FA132AE8}" type="datetimeFigureOut">
              <a:rPr lang="nl-BE" smtClean="0"/>
              <a:t>6/05/2014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958A8-0F45-430D-BF42-537EEC36932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521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39160-455B-42D4-81A0-0737FF8B0584}" type="datetimeFigureOut">
              <a:rPr lang="nl-BE" smtClean="0"/>
              <a:t>6/05/2014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B1F84-EA71-489B-B5D6-F4BA207870E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285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72884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7222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03194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3314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483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847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3051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8667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750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471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305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652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32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2711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47771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9070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B1F84-EA71-489B-B5D6-F4BA207870E1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175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BC104-A0D6-4DF8-98C0-B980D036BF1A}" type="datetimeFigureOut">
              <a:rPr lang="nl-BE" smtClean="0"/>
              <a:pPr/>
              <a:t>6/05/2014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06414-97ED-421F-BCCE-A12B2A13198B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7584" y="2996952"/>
            <a:ext cx="7772400" cy="1470025"/>
          </a:xfrm>
        </p:spPr>
        <p:txBody>
          <a:bodyPr>
            <a:normAutofit/>
          </a:bodyPr>
          <a:lstStyle/>
          <a:p>
            <a:r>
              <a:rPr lang="nl-BE" dirty="0" smtClean="0"/>
              <a:t>Mouterij van </a:t>
            </a:r>
            <a:r>
              <a:rPr lang="nl-BE" dirty="0" err="1" smtClean="0"/>
              <a:t>Roye</a:t>
            </a:r>
            <a:r>
              <a:rPr lang="nl-BE" dirty="0" smtClean="0"/>
              <a:t> Halle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00800" cy="1752600"/>
          </a:xfrm>
        </p:spPr>
        <p:txBody>
          <a:bodyPr>
            <a:normAutofit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Casestudy: van stadskanker tot huis van historie</a:t>
            </a:r>
          </a:p>
        </p:txBody>
      </p:sp>
      <p:pic>
        <p:nvPicPr>
          <p:cNvPr id="4" name="Afbeelding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052736"/>
            <a:ext cx="6336704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VT_META\16_Projecten\2014\16_05_Verhuis\0_Documentatie\foto's\24022014\DSC0416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3023983" cy="4032448"/>
          </a:xfrm>
          <a:prstGeom prst="rect">
            <a:avLst/>
          </a:prstGeom>
          <a:noFill/>
        </p:spPr>
      </p:pic>
      <p:pic>
        <p:nvPicPr>
          <p:cNvPr id="2052" name="Picture 4" descr="G:\VT_META\16_Projecten\2014\16_05_Verhuis\0_Documentatie\foto's\20032014\DSC_4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581128"/>
            <a:ext cx="2970983" cy="19888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836712"/>
            <a:ext cx="39433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4664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3. Van archiefgebouw </a:t>
            </a:r>
            <a:br>
              <a:rPr lang="nl-BE" dirty="0" smtClean="0"/>
            </a:br>
            <a:r>
              <a:rPr lang="nl-BE" dirty="0" smtClean="0"/>
              <a:t>tot historisch huis den ast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/>
              <a:t>2003:</a:t>
            </a:r>
          </a:p>
          <a:p>
            <a:pPr lvl="2"/>
            <a:r>
              <a:rPr lang="nl-BE" dirty="0" smtClean="0"/>
              <a:t>Stadsarchief (publieksruimte, bureaus en depot) gaat naar de Mouterij: geslotenheid en draagkracht gebouw is een pluspunt voor deze functie</a:t>
            </a:r>
          </a:p>
          <a:p>
            <a:pPr lvl="2"/>
            <a:r>
              <a:rPr lang="nl-BE" dirty="0" smtClean="0"/>
              <a:t>Beslissing om de rechtertoren waar veel industrieel erfgoed bewaard is gebleven een museale invulling te geven</a:t>
            </a:r>
          </a:p>
          <a:p>
            <a:pPr lvl="2"/>
            <a:r>
              <a:rPr lang="nl-BE" dirty="0" smtClean="0"/>
              <a:t>Andere ruimtes: polyvalent  </a:t>
            </a:r>
          </a:p>
          <a:p>
            <a:r>
              <a:rPr lang="nl-BE" dirty="0" smtClean="0"/>
              <a:t>2014:</a:t>
            </a:r>
          </a:p>
          <a:p>
            <a:pPr lvl="2"/>
            <a:r>
              <a:rPr lang="nl-BE" dirty="0" smtClean="0"/>
              <a:t>° Dienst META (museum- erfgoed- toerisme- archief)</a:t>
            </a:r>
          </a:p>
          <a:p>
            <a:pPr lvl="2">
              <a:buNone/>
            </a:pPr>
            <a:r>
              <a:rPr lang="nl-BE" dirty="0" smtClean="0"/>
              <a:t> 	&gt; archiefgebouw wordt </a:t>
            </a:r>
            <a:r>
              <a:rPr lang="nl-BE" i="1" dirty="0" smtClean="0"/>
              <a:t>den ast </a:t>
            </a:r>
          </a:p>
          <a:p>
            <a:pPr lvl="2">
              <a:buNone/>
            </a:pPr>
            <a:r>
              <a:rPr lang="nl-BE" dirty="0" smtClean="0"/>
              <a:t>	(archief- streekmuseum- toerisme)</a:t>
            </a:r>
          </a:p>
          <a:p>
            <a:pPr lvl="2"/>
            <a:r>
              <a:rPr lang="nl-BE" dirty="0" smtClean="0"/>
              <a:t>Polyvalente ruimtes worden museaal ingevuld</a:t>
            </a:r>
          </a:p>
          <a:p>
            <a:pPr lvl="2"/>
            <a:r>
              <a:rPr lang="nl-BE" dirty="0" smtClean="0"/>
              <a:t>Door geïntegreerde samenwerking: ° nieuwe dynamiek</a:t>
            </a:r>
          </a:p>
          <a:p>
            <a:pPr lvl="2">
              <a:buNone/>
            </a:pPr>
            <a:endParaRPr lang="nl-BE" dirty="0" smtClean="0"/>
          </a:p>
          <a:p>
            <a:pPr lvl="2"/>
            <a:endParaRPr lang="nl-BE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 Van mouterijmuseum naar industrieel belevenisparcours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Oorspronkelijk opzet: </a:t>
            </a:r>
          </a:p>
          <a:p>
            <a:pPr lvl="2"/>
            <a:r>
              <a:rPr lang="nl-BE" dirty="0" smtClean="0"/>
              <a:t>Statisch</a:t>
            </a:r>
          </a:p>
          <a:p>
            <a:pPr lvl="2"/>
            <a:r>
              <a:rPr lang="nl-BE" dirty="0" smtClean="0"/>
              <a:t>Doelpubliek: cultuurliefhebbers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Huidig concept &gt; ambitieuzer</a:t>
            </a:r>
          </a:p>
          <a:p>
            <a:pPr lvl="2"/>
            <a:r>
              <a:rPr lang="nl-BE" dirty="0" smtClean="0"/>
              <a:t>Dynamisch - uniek - inzetten op beleving - gezinnen</a:t>
            </a:r>
          </a:p>
          <a:p>
            <a:pPr lvl="2"/>
            <a:r>
              <a:rPr lang="nl-BE" dirty="0" smtClean="0"/>
              <a:t>Bovenlokale uitstraling cf. vraag </a:t>
            </a:r>
          </a:p>
          <a:p>
            <a:pPr lvl="2"/>
            <a:r>
              <a:rPr lang="nl-BE" dirty="0" smtClean="0"/>
              <a:t>Uitdagingen: tijd en budget </a:t>
            </a:r>
            <a:endParaRPr lang="nl-BE" dirty="0"/>
          </a:p>
        </p:txBody>
      </p:sp>
      <p:pic>
        <p:nvPicPr>
          <p:cNvPr id="4" name="Afbeelding 3" descr="1*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873052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 Van mouterijmuseum naar industrieel belevenisparcours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u="sng" dirty="0" smtClean="0"/>
              <a:t>Plan van aanpak:</a:t>
            </a:r>
          </a:p>
          <a:p>
            <a:pPr lvl="2"/>
            <a:r>
              <a:rPr lang="nl-BE" b="1" dirty="0" smtClean="0"/>
              <a:t>Stap 1: omgevingsanalyse</a:t>
            </a:r>
          </a:p>
          <a:p>
            <a:pPr lvl="5"/>
            <a:r>
              <a:rPr lang="nl-BE" dirty="0" smtClean="0"/>
              <a:t>Mouterij – en brouwerijerfgoed algemeen</a:t>
            </a:r>
          </a:p>
          <a:p>
            <a:pPr lvl="5"/>
            <a:r>
              <a:rPr lang="nl-BE" dirty="0" smtClean="0"/>
              <a:t>(Toeristisch) aanbod regio en Halle </a:t>
            </a:r>
          </a:p>
          <a:p>
            <a:pPr lvl="5"/>
            <a:r>
              <a:rPr lang="nl-BE" dirty="0" smtClean="0"/>
              <a:t>Subsidiemogelijkheden </a:t>
            </a:r>
          </a:p>
          <a:p>
            <a:pPr lvl="5">
              <a:buNone/>
            </a:pPr>
            <a:endParaRPr lang="nl-BE" dirty="0" smtClean="0"/>
          </a:p>
          <a:p>
            <a:pPr lvl="2"/>
            <a:r>
              <a:rPr lang="nl-BE" b="1" dirty="0" smtClean="0"/>
              <a:t>Stap 2: partners –expertise aanboren en netwerk uitbouwen</a:t>
            </a:r>
          </a:p>
          <a:p>
            <a:pPr lvl="5"/>
            <a:r>
              <a:rPr lang="nl-BE" dirty="0" smtClean="0"/>
              <a:t>Brouwerij Boon</a:t>
            </a:r>
          </a:p>
          <a:p>
            <a:pPr lvl="5"/>
            <a:r>
              <a:rPr lang="nl-BE" dirty="0" smtClean="0"/>
              <a:t>De geschied – en oudheidkundige kring</a:t>
            </a:r>
            <a:endParaRPr lang="nl-BE" dirty="0"/>
          </a:p>
          <a:p>
            <a:pPr lvl="5">
              <a:buNone/>
            </a:pPr>
            <a:r>
              <a:rPr lang="nl-BE" dirty="0" smtClean="0"/>
              <a:t>	&gt; project oude ingenieursthesissen brouwerij</a:t>
            </a:r>
          </a:p>
          <a:p>
            <a:pPr lvl="5"/>
            <a:r>
              <a:rPr lang="nl-BE" dirty="0" smtClean="0"/>
              <a:t>Oud werknemers mouterij </a:t>
            </a:r>
          </a:p>
          <a:p>
            <a:pPr lvl="5"/>
            <a:r>
              <a:rPr lang="nl-BE" dirty="0" smtClean="0"/>
              <a:t>Feedback opzet: vrijwilligers, gidsen, erfgoedcel</a:t>
            </a:r>
          </a:p>
          <a:p>
            <a:pPr lvl="5"/>
            <a:r>
              <a:rPr lang="nl-BE" dirty="0" smtClean="0"/>
              <a:t>Netwerk uitbouwen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4. Van mouterijmuseum naar industrieel belevenisparcours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b="1" dirty="0" smtClean="0"/>
              <a:t>Stap 3: Verdere inhoudelijke uitwerking</a:t>
            </a:r>
          </a:p>
          <a:p>
            <a:r>
              <a:rPr lang="nl-BE" sz="2400" b="1" dirty="0" smtClean="0"/>
              <a:t>Volgende… </a:t>
            </a:r>
            <a:r>
              <a:rPr lang="nl-BE" sz="2400" dirty="0" smtClean="0"/>
              <a:t>offerteaanvragen, inplanting, communicatie enz.</a:t>
            </a:r>
          </a:p>
          <a:p>
            <a:endParaRPr lang="nl-BE" sz="2400" dirty="0"/>
          </a:p>
          <a:p>
            <a:r>
              <a:rPr lang="nl-BE" sz="2400" dirty="0" smtClean="0"/>
              <a:t>Het parcours vertrekt vanuit volgende insteken:</a:t>
            </a:r>
          </a:p>
          <a:p>
            <a:pPr>
              <a:buNone/>
            </a:pPr>
            <a:endParaRPr lang="nl-BE" sz="2400" dirty="0" smtClean="0"/>
          </a:p>
          <a:p>
            <a:pPr lvl="2"/>
            <a:r>
              <a:rPr lang="nl-BE" sz="1800" dirty="0" smtClean="0"/>
              <a:t>(Historisch) productieproces gekoppeld aan het verhaal van de site en de gerestaureerde werktuigen</a:t>
            </a:r>
          </a:p>
          <a:p>
            <a:pPr lvl="2"/>
            <a:r>
              <a:rPr lang="nl-BE" sz="1800" dirty="0" smtClean="0"/>
              <a:t>Het verhaal van de brouwerij - en mouterijnijverheid in Halle en de regio</a:t>
            </a:r>
          </a:p>
          <a:p>
            <a:pPr lvl="2"/>
            <a:r>
              <a:rPr lang="nl-BE" sz="1800" dirty="0" smtClean="0"/>
              <a:t>Beleven: multimedia, geluid en projectie, </a:t>
            </a:r>
            <a:r>
              <a:rPr lang="nl-BE" sz="1800" dirty="0" err="1" smtClean="0"/>
              <a:t>doe-labo</a:t>
            </a:r>
            <a:endParaRPr lang="nl-BE" sz="1800" dirty="0" smtClean="0"/>
          </a:p>
          <a:p>
            <a:pPr lvl="2"/>
            <a:r>
              <a:rPr lang="nl-BE" sz="1800" dirty="0" smtClean="0"/>
              <a:t>Afstemming streekmuseum: 1 geheel </a:t>
            </a:r>
            <a:endParaRPr lang="nl-BE" sz="1800" dirty="0"/>
          </a:p>
          <a:p>
            <a:pPr>
              <a:buNone/>
            </a:pPr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Conclusie en financieel plaatje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000" dirty="0" smtClean="0"/>
              <a:t>‘Want tussen droom en daad staan wetten in de weg en praktische bezwaren, en ook weemoedigheid, die niemand kan verklaren, en die des avonds komt, wanneer men slapen gaat.’</a:t>
            </a:r>
          </a:p>
          <a:p>
            <a:endParaRPr lang="nl-BE" sz="2000" dirty="0"/>
          </a:p>
          <a:p>
            <a:r>
              <a:rPr lang="nl-BE" sz="2000" dirty="0" smtClean="0"/>
              <a:t>Schakel de juiste expertise in: bouwhistorisch onderzoek, inventarisatie en restauratie roerend erfgoed, aanspreken kenners, maken van een omgevingsanalyse …</a:t>
            </a:r>
          </a:p>
          <a:p>
            <a:endParaRPr lang="nl-BE" sz="2000" dirty="0"/>
          </a:p>
          <a:p>
            <a:r>
              <a:rPr lang="nl-BE" sz="2000" dirty="0" smtClean="0"/>
              <a:t>Integratie toerisme-erfgoed van in het begin zorgt voor verrijking</a:t>
            </a:r>
          </a:p>
          <a:p>
            <a:endParaRPr lang="nl-BE" sz="2000" i="1" dirty="0"/>
          </a:p>
          <a:p>
            <a:endParaRPr lang="nl-BE" sz="2000" i="1" dirty="0" smtClean="0"/>
          </a:p>
          <a:p>
            <a:endParaRPr lang="nl-BE" sz="2000" i="1" dirty="0"/>
          </a:p>
          <a:p>
            <a:pPr>
              <a:buNone/>
            </a:pPr>
            <a:endParaRPr lang="nl-BE" sz="2000" i="1" dirty="0" smtClean="0"/>
          </a:p>
          <a:p>
            <a:endParaRPr lang="nl-BE" sz="2000" i="1" dirty="0"/>
          </a:p>
          <a:p>
            <a:endParaRPr lang="nl-BE" sz="2000" dirty="0"/>
          </a:p>
          <a:p>
            <a:pPr>
              <a:buNone/>
            </a:pPr>
            <a:endParaRPr lang="nl-BE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5. Conclusie en financieel plaatje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/>
              <a:t>Erfgoedparcours</a:t>
            </a:r>
          </a:p>
          <a:p>
            <a:pPr lvl="2"/>
            <a:r>
              <a:rPr lang="nl-BE" dirty="0" smtClean="0"/>
              <a:t>Subsidie ‘Ontsluiting van erfgoed’ bij provincie</a:t>
            </a:r>
          </a:p>
          <a:p>
            <a:pPr lvl="2"/>
            <a:r>
              <a:rPr lang="nl-BE" dirty="0" smtClean="0"/>
              <a:t>Subsidie impulsfonds erfgoedcel </a:t>
            </a:r>
            <a:r>
              <a:rPr lang="nl-BE" dirty="0" err="1" smtClean="0"/>
              <a:t>Pajottenland</a:t>
            </a:r>
            <a:r>
              <a:rPr lang="nl-BE" dirty="0" smtClean="0"/>
              <a:t> en </a:t>
            </a:r>
            <a:r>
              <a:rPr lang="nl-BE" dirty="0" err="1" smtClean="0"/>
              <a:t>Zennevallei</a:t>
            </a:r>
            <a:endParaRPr lang="nl-BE" dirty="0" smtClean="0"/>
          </a:p>
          <a:p>
            <a:pPr lvl="2"/>
            <a:r>
              <a:rPr lang="nl-BE" dirty="0" smtClean="0"/>
              <a:t>Eigen beperkt budget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Mouterij zelf: </a:t>
            </a:r>
          </a:p>
          <a:p>
            <a:pPr lvl="5"/>
            <a:r>
              <a:rPr lang="nl-BE" dirty="0" smtClean="0"/>
              <a:t>60% Vl. Overheid, 20 % provincie, 20 % stad Halle </a:t>
            </a:r>
          </a:p>
          <a:p>
            <a:pPr lvl="5"/>
            <a:r>
              <a:rPr lang="nl-BE" dirty="0" smtClean="0"/>
              <a:t>Financiering met projectbeheer – recht van opstal (leasingformule)</a:t>
            </a:r>
          </a:p>
          <a:p>
            <a:pPr lvl="5"/>
            <a:r>
              <a:rPr lang="nl-BE" dirty="0" smtClean="0"/>
              <a:t>Kostprijs renovatie en reconversie: 6 miljoen euro </a:t>
            </a:r>
          </a:p>
          <a:p>
            <a:endParaRPr lang="nl-BE" dirty="0" smtClean="0"/>
          </a:p>
          <a:p>
            <a:endParaRPr lang="nl-BE" dirty="0"/>
          </a:p>
          <a:p>
            <a:pPr lvl="2">
              <a:buNone/>
            </a:pPr>
            <a:endParaRPr lang="nl-BE" dirty="0" smtClean="0"/>
          </a:p>
          <a:p>
            <a:pPr lvl="2"/>
            <a:endParaRPr lang="nl-BE" dirty="0" smtClean="0"/>
          </a:p>
          <a:p>
            <a:pPr lvl="2"/>
            <a:endParaRPr lang="nl-BE" dirty="0"/>
          </a:p>
          <a:p>
            <a:pPr lvl="2"/>
            <a:endParaRPr lang="nl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Inhoudstafel: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800" dirty="0" smtClean="0"/>
              <a:t>1. Een kleine geschiedenis</a:t>
            </a:r>
          </a:p>
          <a:p>
            <a:r>
              <a:rPr lang="nl-BE" sz="2800" dirty="0" smtClean="0"/>
              <a:t>2. Reconversie: 1001 plannen</a:t>
            </a:r>
          </a:p>
          <a:p>
            <a:r>
              <a:rPr lang="nl-BE" sz="2800" dirty="0" smtClean="0"/>
              <a:t>3. Van archiefgebouw tot historisch huis ‘den ast’ </a:t>
            </a:r>
          </a:p>
          <a:p>
            <a:r>
              <a:rPr lang="nl-BE" sz="2800" dirty="0" smtClean="0"/>
              <a:t>4. </a:t>
            </a:r>
            <a:r>
              <a:rPr lang="nl-BE" sz="2800" dirty="0"/>
              <a:t>V</a:t>
            </a:r>
            <a:r>
              <a:rPr lang="nl-BE" sz="2800" dirty="0" smtClean="0"/>
              <a:t>an mouterijmuseum naar industrieel belevenisparcours </a:t>
            </a:r>
          </a:p>
          <a:p>
            <a:r>
              <a:rPr lang="nl-BE" sz="2800" dirty="0" smtClean="0"/>
              <a:t>5. Conclusie en financieel plaatje</a:t>
            </a:r>
          </a:p>
          <a:p>
            <a:pPr>
              <a:buNone/>
            </a:pPr>
            <a:endParaRPr lang="nl-BE" dirty="0" smtClean="0"/>
          </a:p>
          <a:p>
            <a:endParaRPr lang="nl-B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Een kleine geschiedenis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b="1" dirty="0" smtClean="0"/>
              <a:t>1.1 Brouwen en mouten in Halle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15</a:t>
            </a:r>
            <a:r>
              <a:rPr lang="nl-BE" baseline="30000" dirty="0" smtClean="0"/>
              <a:t>de</a:t>
            </a:r>
            <a:r>
              <a:rPr lang="nl-BE" dirty="0" smtClean="0"/>
              <a:t> eeuw: vroegste brouwerijen- mouterijen</a:t>
            </a:r>
          </a:p>
          <a:p>
            <a:r>
              <a:rPr lang="nl-BE" dirty="0" smtClean="0"/>
              <a:t>19</a:t>
            </a:r>
            <a:r>
              <a:rPr lang="nl-BE" baseline="30000" dirty="0" smtClean="0"/>
              <a:t>de</a:t>
            </a:r>
            <a:r>
              <a:rPr lang="nl-BE" dirty="0" smtClean="0"/>
              <a:t> eeuw: 8-tal brouwerijen- mouterijen in het stadscentrum</a:t>
            </a:r>
          </a:p>
          <a:p>
            <a:r>
              <a:rPr lang="nl-BE" dirty="0" smtClean="0"/>
              <a:t>2 bewaard: </a:t>
            </a:r>
          </a:p>
          <a:p>
            <a:pPr lvl="2"/>
            <a:r>
              <a:rPr lang="nl-BE" dirty="0" smtClean="0"/>
              <a:t>Mouterij - brouwerij </a:t>
            </a:r>
            <a:r>
              <a:rPr lang="nl-BE" dirty="0" err="1" smtClean="0"/>
              <a:t>Beeckman</a:t>
            </a:r>
            <a:r>
              <a:rPr lang="nl-BE" dirty="0" smtClean="0"/>
              <a:t>, </a:t>
            </a:r>
          </a:p>
          <a:p>
            <a:pPr lvl="2">
              <a:buNone/>
            </a:pPr>
            <a:r>
              <a:rPr lang="nl-BE" dirty="0" smtClean="0"/>
              <a:t>	vandaag appartementen en het Huis van het Nederlands</a:t>
            </a:r>
          </a:p>
          <a:p>
            <a:pPr lvl="2"/>
            <a:r>
              <a:rPr lang="nl-BE" dirty="0" smtClean="0"/>
              <a:t>Mouterij van </a:t>
            </a:r>
            <a:r>
              <a:rPr lang="nl-BE" dirty="0" err="1" smtClean="0"/>
              <a:t>Roye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 lvl="2">
              <a:buNone/>
            </a:pPr>
            <a:endParaRPr lang="nl-BE" dirty="0" smtClean="0"/>
          </a:p>
          <a:p>
            <a:pPr lvl="2">
              <a:buNone/>
            </a:pPr>
            <a:endParaRPr lang="nl-BE" dirty="0" smtClean="0"/>
          </a:p>
          <a:p>
            <a:pPr lvl="2">
              <a:buNone/>
            </a:pPr>
            <a:endParaRPr lang="nl-BE" dirty="0"/>
          </a:p>
          <a:p>
            <a:pPr lvl="2">
              <a:buNone/>
            </a:pPr>
            <a:endParaRPr lang="nl-BE" dirty="0"/>
          </a:p>
          <a:p>
            <a:pPr lvl="2">
              <a:buNone/>
            </a:pPr>
            <a:endParaRPr lang="nl-B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5177"/>
            <a:ext cx="3625974" cy="573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G:\VT_META\16_Projecten\2014\16_05_Verhuis\0_Documentatie\foto's\24012014\IMG_2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61" y="548680"/>
            <a:ext cx="4230489" cy="5688632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713724" y="633891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Voor restauratie, 2000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788024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Na restauratie, 2014</a:t>
            </a:r>
            <a:endParaRPr lang="nl-B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:\VT_META\16_Projecten\2014\16_05_Verhuis\0_Documentatie\foto's\24012014\IMG_2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3960440" cy="5280587"/>
          </a:xfrm>
          <a:prstGeom prst="rect">
            <a:avLst/>
          </a:prstGeom>
          <a:noFill/>
        </p:spPr>
      </p:pic>
      <p:pic>
        <p:nvPicPr>
          <p:cNvPr id="6146" name="Picture 2" descr="DSCN179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052736"/>
            <a:ext cx="4300736" cy="322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467544" y="587727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Detail: buitenzijde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4981487" y="457098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Afgedekte eestvloer</a:t>
            </a:r>
            <a:endParaRPr lang="nl-B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Een kleine geschiedenis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BE" dirty="0" smtClean="0">
                <a:solidFill>
                  <a:srgbClr val="C00000"/>
                </a:solidFill>
              </a:rPr>
              <a:t>	</a:t>
            </a:r>
            <a:r>
              <a:rPr lang="nl-BE" b="1" dirty="0" smtClean="0"/>
              <a:t>1.2 Mouterij in de Meiboom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Oudste deel gebouw ca. 1780 (magazijn)</a:t>
            </a:r>
          </a:p>
          <a:p>
            <a:r>
              <a:rPr lang="nl-BE" dirty="0" smtClean="0"/>
              <a:t>Eigenlijk gebruik al vanaf eind 19</a:t>
            </a:r>
            <a:r>
              <a:rPr lang="nl-BE" baseline="30000" dirty="0" smtClean="0"/>
              <a:t>de</a:t>
            </a:r>
            <a:r>
              <a:rPr lang="nl-BE" dirty="0" smtClean="0"/>
              <a:t> eeuw</a:t>
            </a:r>
          </a:p>
          <a:p>
            <a:pPr lvl="0"/>
            <a:r>
              <a:rPr lang="nl-BE" dirty="0" smtClean="0"/>
              <a:t>1894 - 1941: drastische wijziging uitzicht,	 afbraak gebouwen, oprichten oostelijke toren</a:t>
            </a:r>
          </a:p>
          <a:p>
            <a:pPr lvl="0"/>
            <a:r>
              <a:rPr lang="nl-BE" dirty="0" smtClean="0"/>
              <a:t>Vanaf 1970: hinderlijk voor de buurt</a:t>
            </a:r>
          </a:p>
          <a:p>
            <a:pPr lvl="0"/>
            <a:r>
              <a:rPr lang="nl-BE" dirty="0" smtClean="0"/>
              <a:t>1984: faillissement Mouterij </a:t>
            </a:r>
          </a:p>
          <a:p>
            <a:pPr lvl="0"/>
            <a:r>
              <a:rPr lang="nl-BE" dirty="0" smtClean="0"/>
              <a:t>1989: afbraak verschillende gebouwen </a:t>
            </a:r>
          </a:p>
          <a:p>
            <a:endParaRPr lang="nl-B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360" y="2636912"/>
            <a:ext cx="4544640" cy="398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G:\VT_META\14_Communicatie\14_04_InfoHalle\2014\april 2014\Mouterij_briefhoofd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88640"/>
            <a:ext cx="4058607" cy="230425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971600" y="27809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Detail: </a:t>
            </a:r>
          </a:p>
          <a:p>
            <a:pPr algn="ctr"/>
            <a:r>
              <a:rPr lang="nl-BE" dirty="0" smtClean="0"/>
              <a:t>briefhoofd mouterij van </a:t>
            </a:r>
            <a:r>
              <a:rPr lang="nl-BE" dirty="0" err="1" smtClean="0"/>
              <a:t>Roye</a:t>
            </a:r>
            <a:r>
              <a:rPr lang="nl-BE" dirty="0" smtClean="0"/>
              <a:t> (1911)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5004048" y="141277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Inplanting Mouterij – </a:t>
            </a:r>
          </a:p>
          <a:p>
            <a:pPr algn="ctr"/>
            <a:r>
              <a:rPr lang="nl-BE" dirty="0" smtClean="0"/>
              <a:t>resterende gebouwen </a:t>
            </a:r>
          </a:p>
          <a:p>
            <a:pPr algn="ctr"/>
            <a:r>
              <a:rPr lang="nl-BE" dirty="0" smtClean="0"/>
              <a:t>(schets T.V. Inge Sleutel –</a:t>
            </a:r>
            <a:r>
              <a:rPr lang="nl-BE" dirty="0" err="1" smtClean="0"/>
              <a:t>Pajo</a:t>
            </a:r>
            <a:r>
              <a:rPr lang="nl-BE" dirty="0" smtClean="0"/>
              <a:t> Plan architecten) </a:t>
            </a:r>
            <a:endParaRPr lang="nl-B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Een kleine geschiedenis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02/03/1993: bescherming overblijvend oudste 		       gedeelte van de Mouterij</a:t>
            </a:r>
          </a:p>
          <a:p>
            <a:pPr lvl="2"/>
            <a:r>
              <a:rPr lang="nl-BE" u="sng" dirty="0" smtClean="0"/>
              <a:t>Reden:</a:t>
            </a:r>
            <a:r>
              <a:rPr lang="nl-BE" dirty="0" smtClean="0"/>
              <a:t> Zowel gebouw als bewaard gebleven onderdelen zijn illustratief voor het mouterijbedrijf periode 1890-1940</a:t>
            </a:r>
          </a:p>
          <a:p>
            <a:pPr lvl="2"/>
            <a:r>
              <a:rPr lang="nl-BE" dirty="0" smtClean="0"/>
              <a:t>Enige beschermde mouterij in Vlaams-Brabant</a:t>
            </a:r>
          </a:p>
          <a:p>
            <a:r>
              <a:rPr lang="nl-BE" dirty="0" smtClean="0"/>
              <a:t>1997: na jaren leegstand aankoop door de Stad Halle</a:t>
            </a:r>
            <a:endParaRPr lang="nl-B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Reconversie: 1001 plannen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BE" dirty="0" smtClean="0"/>
              <a:t>Situering: </a:t>
            </a:r>
          </a:p>
          <a:p>
            <a:pPr lvl="2"/>
            <a:r>
              <a:rPr lang="nl-BE" dirty="0" smtClean="0"/>
              <a:t>Stadscentrum </a:t>
            </a:r>
          </a:p>
          <a:p>
            <a:pPr lvl="2"/>
            <a:r>
              <a:rPr lang="nl-BE" dirty="0" smtClean="0"/>
              <a:t>Culturele en opvoedkundige as: verschillende scholen (lager en middelbaar),  tekenacademie, muziekschool …</a:t>
            </a:r>
          </a:p>
          <a:p>
            <a:r>
              <a:rPr lang="nl-BE" dirty="0" smtClean="0"/>
              <a:t>Veel behoeften:</a:t>
            </a:r>
          </a:p>
          <a:p>
            <a:pPr lvl="2"/>
            <a:r>
              <a:rPr lang="nl-BE" dirty="0" smtClean="0"/>
              <a:t>Plaatsgebrek bij de bibliotheek, tentoonstellingsruimte tekenacademie, cultureel centrum … en plaatsgebrek archief</a:t>
            </a:r>
          </a:p>
          <a:p>
            <a:pPr lvl="0"/>
            <a:r>
              <a:rPr lang="nl-BE" dirty="0" smtClean="0"/>
              <a:t>Evenwel verschillende uitdagingen: </a:t>
            </a:r>
            <a:endParaRPr lang="nl-BE" dirty="0"/>
          </a:p>
          <a:p>
            <a:pPr lvl="2"/>
            <a:r>
              <a:rPr lang="nl-BE" dirty="0" smtClean="0"/>
              <a:t>Aanwezig industrieel erfgoed, weinig ramen, lage plafonds</a:t>
            </a:r>
          </a:p>
          <a:p>
            <a:pPr lvl="2"/>
            <a:r>
              <a:rPr lang="nl-BE" dirty="0" smtClean="0"/>
              <a:t>Onderzoek mogelijkheden in 2000  met aanstelling studiebureau</a:t>
            </a:r>
          </a:p>
          <a:p>
            <a:pPr lvl="2"/>
            <a:r>
              <a:rPr lang="nl-BE" dirty="0" smtClean="0"/>
              <a:t>2003 bouwhistorisch onderzoek met suggesties, later aangevuld met de inventarisatie van het roerend erfgoed	</a:t>
            </a:r>
            <a:endParaRPr lang="nl-BE" sz="1600" dirty="0"/>
          </a:p>
          <a:p>
            <a:pPr lvl="2"/>
            <a:endParaRPr lang="nl-BE" dirty="0" smtClean="0"/>
          </a:p>
          <a:p>
            <a:pPr lvl="2"/>
            <a:endParaRPr lang="nl-BE" dirty="0"/>
          </a:p>
          <a:p>
            <a:pPr lvl="2"/>
            <a:endParaRPr lang="nl-BE" dirty="0" smtClean="0"/>
          </a:p>
          <a:p>
            <a:pPr lvl="2">
              <a:buNone/>
            </a:pPr>
            <a:endParaRPr lang="nl-B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540</Words>
  <Application>Microsoft Office PowerPoint</Application>
  <PresentationFormat>Diavoorstelling (4:3)</PresentationFormat>
  <Paragraphs>146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Mouterij van Roye Halle</vt:lpstr>
      <vt:lpstr>Inhoudstafel: </vt:lpstr>
      <vt:lpstr>1. Een kleine geschiedenis</vt:lpstr>
      <vt:lpstr>PowerPoint-presentatie</vt:lpstr>
      <vt:lpstr>PowerPoint-presentatie</vt:lpstr>
      <vt:lpstr>1. Een kleine geschiedenis</vt:lpstr>
      <vt:lpstr>PowerPoint-presentatie</vt:lpstr>
      <vt:lpstr>1. Een kleine geschiedenis</vt:lpstr>
      <vt:lpstr>2. Reconversie: 1001 plannen </vt:lpstr>
      <vt:lpstr>PowerPoint-presentatie</vt:lpstr>
      <vt:lpstr>PowerPoint-presentatie</vt:lpstr>
      <vt:lpstr>3. Van archiefgebouw  tot historisch huis den ast </vt:lpstr>
      <vt:lpstr>4. Van mouterijmuseum naar industrieel belevenisparcours </vt:lpstr>
      <vt:lpstr>4. Van mouterijmuseum naar industrieel belevenisparcours </vt:lpstr>
      <vt:lpstr>4. Van mouterijmuseum naar industrieel belevenisparcours </vt:lpstr>
      <vt:lpstr>5. Conclusie en financieel plaatje</vt:lpstr>
      <vt:lpstr>5. Conclusie en financieel plaatje</vt:lpstr>
    </vt:vector>
  </TitlesOfParts>
  <Company>Stad Halle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Mouterij van Roye Halle</dc:title>
  <dc:creator>Sara Vande Populiere</dc:creator>
  <cp:lastModifiedBy>Nicolas Mazeure</cp:lastModifiedBy>
  <cp:revision>33</cp:revision>
  <cp:lastPrinted>2014-05-06T12:06:32Z</cp:lastPrinted>
  <dcterms:created xsi:type="dcterms:W3CDTF">2014-05-05T11:32:14Z</dcterms:created>
  <dcterms:modified xsi:type="dcterms:W3CDTF">2014-05-06T12:06:41Z</dcterms:modified>
</cp:coreProperties>
</file>