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8" r:id="rId4"/>
    <p:sldId id="291" r:id="rId5"/>
    <p:sldId id="259" r:id="rId6"/>
    <p:sldId id="262" r:id="rId7"/>
    <p:sldId id="268" r:id="rId8"/>
    <p:sldId id="281" r:id="rId9"/>
    <p:sldId id="282" r:id="rId10"/>
    <p:sldId id="284" r:id="rId11"/>
    <p:sldId id="283" r:id="rId12"/>
    <p:sldId id="266" r:id="rId13"/>
    <p:sldId id="271" r:id="rId14"/>
    <p:sldId id="285" r:id="rId15"/>
    <p:sldId id="293" r:id="rId16"/>
    <p:sldId id="269" r:id="rId17"/>
    <p:sldId id="286" r:id="rId18"/>
    <p:sldId id="272" r:id="rId19"/>
    <p:sldId id="287" r:id="rId20"/>
    <p:sldId id="294" r:id="rId21"/>
    <p:sldId id="270" r:id="rId22"/>
    <p:sldId id="276" r:id="rId23"/>
    <p:sldId id="288" r:id="rId24"/>
    <p:sldId id="289" r:id="rId25"/>
    <p:sldId id="279" r:id="rId26"/>
    <p:sldId id="290" r:id="rId27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1" d="100"/>
          <a:sy n="71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05A2-8B8C-4134-B496-9EA214BDA37C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E932-9493-4018-BF6F-C731E0B1E2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21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578C-CA9D-4699-9056-E85576D1EC51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6785-4717-4E56-9BCE-130A0C1B00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266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9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74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0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108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629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30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8991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435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02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98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091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359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155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6614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308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7009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119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0943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65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1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89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35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19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01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639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6785-4717-4E56-9BCE-130A0C1B008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815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BE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8DC17F-1EFA-453D-82C7-A1C7D775F6CB}" type="datetimeFigureOut">
              <a:rPr lang="nl-BE" smtClean="0"/>
              <a:t>8/05/2014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1CA3F1-9D67-4B21-B1CD-A1D06243F0C7}" type="slidenum">
              <a:rPr lang="nl-BE" smtClean="0"/>
              <a:t>‹nr.›</a:t>
            </a:fld>
            <a:endParaRPr lang="nl-BE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sz="2000" dirty="0" smtClean="0"/>
              <a:t>Een cultuurhistorisch onderzoek</a:t>
            </a:r>
            <a:r>
              <a:rPr lang="nl-BE" sz="2000" dirty="0"/>
              <a:t> </a:t>
            </a:r>
            <a:r>
              <a:rPr lang="nl-BE" sz="2000" dirty="0" smtClean="0"/>
              <a:t>naar de productie, distributie en consumptie van alcohol (</a:t>
            </a:r>
            <a:r>
              <a:rPr lang="nl-BE" sz="2000" dirty="0" smtClean="0"/>
              <a:t>1750-heden</a:t>
            </a:r>
            <a:r>
              <a:rPr lang="nl-BE" dirty="0" smtClean="0"/>
              <a:t>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Vlaams-Brabant drinkt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31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Historiografische invalshoeken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nl-BE" b="1" dirty="0"/>
              <a:t>Gezondheid en </a:t>
            </a:r>
            <a:r>
              <a:rPr lang="nl-BE" b="1" dirty="0" smtClean="0"/>
              <a:t>moraliteit</a:t>
            </a:r>
            <a:endParaRPr lang="nl-BE" b="1" dirty="0"/>
          </a:p>
          <a:p>
            <a:pPr marL="0" indent="0">
              <a:buNone/>
            </a:pPr>
            <a:r>
              <a:rPr lang="nl-BE" dirty="0" smtClean="0"/>
              <a:t>Welke rol speelde de anti-alcoholbeweging in Vlaams-Brabant?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-Motieven en maatschappelijke krachten beweging?</a:t>
            </a:r>
          </a:p>
          <a:p>
            <a:pPr marL="0" indent="0">
              <a:buNone/>
            </a:pPr>
            <a:r>
              <a:rPr lang="nl-BE" dirty="0" smtClean="0"/>
              <a:t>-Impact op het </a:t>
            </a:r>
            <a:r>
              <a:rPr lang="nl-BE" dirty="0" err="1" smtClean="0"/>
              <a:t>Vlaams-Brabants</a:t>
            </a:r>
            <a:r>
              <a:rPr lang="nl-BE" dirty="0" smtClean="0"/>
              <a:t> terrein?</a:t>
            </a:r>
          </a:p>
          <a:p>
            <a:pPr marL="0" indent="0">
              <a:buNone/>
            </a:pPr>
            <a:r>
              <a:rPr lang="nl-BE" dirty="0" smtClean="0"/>
              <a:t>-</a:t>
            </a:r>
            <a:r>
              <a:rPr lang="nl-BE" dirty="0"/>
              <a:t>I</a:t>
            </a:r>
            <a:r>
              <a:rPr lang="nl-BE" dirty="0" smtClean="0"/>
              <a:t>mpact op de beeldvorming?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03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Historiografische invalshoeken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3. </a:t>
            </a:r>
            <a:r>
              <a:rPr lang="nl-BE" b="1" u="sng" dirty="0" smtClean="0"/>
              <a:t>Alcohol </a:t>
            </a:r>
            <a:r>
              <a:rPr lang="nl-BE" b="1" u="sng" dirty="0"/>
              <a:t>en </a:t>
            </a:r>
            <a:r>
              <a:rPr lang="nl-BE" b="1" u="sng" dirty="0" smtClean="0"/>
              <a:t>de lokale identiteit:</a:t>
            </a:r>
            <a:r>
              <a:rPr lang="nl-BE" b="1" dirty="0" smtClean="0"/>
              <a:t> </a:t>
            </a:r>
          </a:p>
          <a:p>
            <a:pPr marL="0" lvl="0" indent="0">
              <a:buNone/>
            </a:pPr>
            <a:r>
              <a:rPr lang="nl-BE" dirty="0" smtClean="0"/>
              <a:t>‘</a:t>
            </a:r>
            <a:r>
              <a:rPr lang="nl-BE" dirty="0"/>
              <a:t>H</a:t>
            </a:r>
            <a:r>
              <a:rPr lang="nl-BE" dirty="0" smtClean="0"/>
              <a:t>istorische verbondenheid’ met bier of uitgevonden traditie?</a:t>
            </a:r>
          </a:p>
          <a:p>
            <a:pPr marL="0" lv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-Sociale praktijk?</a:t>
            </a:r>
          </a:p>
          <a:p>
            <a:pPr marL="0" indent="0">
              <a:buNone/>
            </a:pPr>
            <a:r>
              <a:rPr lang="nl-BE" dirty="0"/>
              <a:t>L</a:t>
            </a:r>
            <a:r>
              <a:rPr lang="nl-BE" dirty="0" smtClean="0"/>
              <a:t>iederen, </a:t>
            </a:r>
            <a:r>
              <a:rPr lang="nl-BE" dirty="0"/>
              <a:t>verhalen, </a:t>
            </a:r>
            <a:r>
              <a:rPr lang="nl-BE" dirty="0" smtClean="0"/>
              <a:t>feesten</a:t>
            </a:r>
            <a:r>
              <a:rPr lang="nl-BE" dirty="0"/>
              <a:t>, </a:t>
            </a:r>
            <a:r>
              <a:rPr lang="nl-BE" dirty="0" smtClean="0"/>
              <a:t>keuken,..</a:t>
            </a:r>
          </a:p>
          <a:p>
            <a:pPr marL="0" indent="0">
              <a:buNone/>
            </a:pPr>
            <a:r>
              <a:rPr lang="nl-BE" dirty="0" smtClean="0"/>
              <a:t>-Rol van </a:t>
            </a:r>
            <a:r>
              <a:rPr lang="nl-BE" dirty="0" err="1"/>
              <a:t>i</a:t>
            </a:r>
            <a:r>
              <a:rPr lang="nl-BE" dirty="0" err="1" smtClean="0"/>
              <a:t>ntermediairen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r>
              <a:rPr lang="nl-BE" dirty="0" smtClean="0"/>
              <a:t>Toerisme</a:t>
            </a:r>
            <a:r>
              <a:rPr lang="nl-BE" dirty="0"/>
              <a:t>, heemkring, koks, </a:t>
            </a:r>
            <a:r>
              <a:rPr lang="nl-BE" dirty="0" smtClean="0"/>
              <a:t>schrijvers, onderzoekers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034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 zoek naar informatie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Wetenschappelijke literatuur</a:t>
            </a:r>
          </a:p>
          <a:p>
            <a:r>
              <a:rPr lang="nl-BE" dirty="0"/>
              <a:t>H</a:t>
            </a:r>
            <a:r>
              <a:rPr lang="nl-BE" dirty="0" smtClean="0"/>
              <a:t>eemkundige tijdschriften</a:t>
            </a:r>
          </a:p>
          <a:p>
            <a:r>
              <a:rPr lang="nl-BE" dirty="0" smtClean="0"/>
              <a:t>Oproepen</a:t>
            </a:r>
          </a:p>
          <a:p>
            <a:r>
              <a:rPr lang="nl-BE" dirty="0" smtClean="0"/>
              <a:t>Documentatiecentrum Vlaams-Brabant</a:t>
            </a:r>
          </a:p>
          <a:p>
            <a:r>
              <a:rPr lang="nl-BE" dirty="0" smtClean="0"/>
              <a:t>Publieke en private bewaarinstellingen</a:t>
            </a:r>
            <a:endParaRPr lang="nl-BE" dirty="0"/>
          </a:p>
          <a:p>
            <a:r>
              <a:rPr lang="nl-BE" dirty="0" smtClean="0"/>
              <a:t>Virtuele collectie Erfgoedplus</a:t>
            </a:r>
          </a:p>
        </p:txBody>
      </p:sp>
    </p:spTree>
    <p:extLst>
      <p:ext uri="{BB962C8B-B14F-4D97-AF65-F5344CB8AC3E}">
        <p14:creationId xmlns:p14="http://schemas.microsoft.com/office/powerpoint/2010/main" val="15385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alcohol als product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396364"/>
            <a:ext cx="3664800" cy="4800227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6364"/>
            <a:ext cx="3663613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alcohol als product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Een lied gecomponeerd ter </a:t>
            </a:r>
            <a:r>
              <a:rPr lang="nl-BE" dirty="0" err="1" smtClean="0"/>
              <a:t>ere</a:t>
            </a:r>
            <a:r>
              <a:rPr lang="nl-BE" dirty="0" smtClean="0"/>
              <a:t> van de brouwer Felix Van Roost uit </a:t>
            </a:r>
            <a:r>
              <a:rPr lang="nl-BE" dirty="0" err="1" smtClean="0"/>
              <a:t>Werchter</a:t>
            </a:r>
            <a:endParaRPr lang="nl-BE" dirty="0" smtClean="0"/>
          </a:p>
          <a:p>
            <a:r>
              <a:rPr lang="nl-BE" dirty="0"/>
              <a:t>O</a:t>
            </a:r>
            <a:r>
              <a:rPr lang="nl-BE" dirty="0" smtClean="0"/>
              <a:t>ngedateerd</a:t>
            </a:r>
          </a:p>
          <a:p>
            <a:r>
              <a:rPr lang="nl-BE" dirty="0" smtClean="0"/>
              <a:t>KADOC-KU Leuven </a:t>
            </a:r>
          </a:p>
          <a:p>
            <a:r>
              <a:rPr lang="nl-BE" dirty="0"/>
              <a:t>T</a:t>
            </a:r>
            <a:r>
              <a:rPr lang="nl-BE" dirty="0" smtClean="0"/>
              <a:t>oevallige vondst - schenking van devotionalia over Scherpenheuvel</a:t>
            </a:r>
          </a:p>
          <a:p>
            <a:r>
              <a:rPr lang="nl-BE" dirty="0" smtClean="0"/>
              <a:t>Brouwerij De Palmboom = voorbeeld succes landbouwbedrijf &gt; industriële brouwerij. 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78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alcohol als product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Het lofdicht als bewijs van de sociale en culturele rol van brouwer Felix Van Roost in </a:t>
            </a:r>
            <a:r>
              <a:rPr lang="nl-BE" dirty="0" err="1"/>
              <a:t>Werchter</a:t>
            </a:r>
            <a:r>
              <a:rPr lang="nl-BE" dirty="0"/>
              <a:t> </a:t>
            </a:r>
            <a:r>
              <a:rPr lang="nl-BE" dirty="0" smtClean="0"/>
              <a:t>.</a:t>
            </a:r>
          </a:p>
          <a:p>
            <a:r>
              <a:rPr lang="nl-BE" i="1" dirty="0"/>
              <a:t>Beroemd is dit bier van Zuid tot den Oost</a:t>
            </a:r>
            <a:r>
              <a:rPr lang="nl-BE" dirty="0"/>
              <a:t>” </a:t>
            </a:r>
          </a:p>
          <a:p>
            <a:pPr marL="0" indent="0">
              <a:buNone/>
            </a:pPr>
            <a:r>
              <a:rPr lang="nl-BE" dirty="0"/>
              <a:t>   = “Jack-Op</a:t>
            </a:r>
            <a:r>
              <a:rPr lang="nl-BE" dirty="0" smtClean="0"/>
              <a:t>”</a:t>
            </a:r>
          </a:p>
          <a:p>
            <a:r>
              <a:rPr lang="nl-BE" dirty="0" smtClean="0"/>
              <a:t>Lied </a:t>
            </a:r>
            <a:r>
              <a:rPr lang="nl-BE" dirty="0"/>
              <a:t>geeft aan </a:t>
            </a:r>
            <a:r>
              <a:rPr lang="nl-BE" dirty="0" smtClean="0"/>
              <a:t>wie </a:t>
            </a:r>
            <a:r>
              <a:rPr lang="nl-BE" dirty="0"/>
              <a:t>allemaal </a:t>
            </a:r>
            <a:r>
              <a:rPr lang="nl-BE" dirty="0" smtClean="0"/>
              <a:t>Jack-Op dronk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“dat oud </a:t>
            </a:r>
            <a:r>
              <a:rPr lang="nl-BE" dirty="0" err="1" smtClean="0"/>
              <a:t>moederken</a:t>
            </a:r>
            <a:r>
              <a:rPr lang="nl-BE" dirty="0" smtClean="0"/>
              <a:t>, ‘t </a:t>
            </a:r>
            <a:r>
              <a:rPr lang="nl-BE" dirty="0" err="1" smtClean="0"/>
              <a:t>meideken</a:t>
            </a:r>
            <a:r>
              <a:rPr lang="nl-BE" dirty="0" smtClean="0"/>
              <a:t>, ouden en jongen, mannen der stad, lieve </a:t>
            </a:r>
            <a:r>
              <a:rPr lang="nl-BE" dirty="0" err="1" smtClean="0"/>
              <a:t>vrouwkens</a:t>
            </a:r>
            <a:r>
              <a:rPr lang="nl-BE" dirty="0" smtClean="0"/>
              <a:t>, meiskens, dat oud </a:t>
            </a:r>
            <a:r>
              <a:rPr lang="nl-BE" dirty="0" err="1" smtClean="0"/>
              <a:t>vaderken</a:t>
            </a:r>
            <a:r>
              <a:rPr lang="nl-BE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/>
          <a:lstStyle/>
          <a:p>
            <a:r>
              <a:rPr lang="nl-BE" dirty="0" smtClean="0"/>
              <a:t>Voorbeeld: alcohol en sociabiliteit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S:\Projecten\Vlaams-Brabant\Vlaams_Brabant_drinkt\Archieven-illustraties\Ternat-heemkring\tentoonstelling bier baas-foto's\IMG_99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0527" r="14174" b="26606"/>
          <a:stretch/>
        </p:blipFill>
        <p:spPr bwMode="auto">
          <a:xfrm>
            <a:off x="1187624" y="1628800"/>
            <a:ext cx="6754091" cy="4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alcohol en sociabiliteit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Foto ‘</a:t>
            </a:r>
            <a:r>
              <a:rPr lang="nl-BE" dirty="0" err="1" smtClean="0"/>
              <a:t>By</a:t>
            </a:r>
            <a:r>
              <a:rPr lang="nl-BE" dirty="0" smtClean="0"/>
              <a:t> Dominique’ in </a:t>
            </a:r>
            <a:r>
              <a:rPr lang="nl-BE" dirty="0" err="1" smtClean="0"/>
              <a:t>Ternat</a:t>
            </a:r>
            <a:endParaRPr lang="nl-BE" dirty="0" smtClean="0"/>
          </a:p>
          <a:p>
            <a:r>
              <a:rPr lang="nl-BE" dirty="0"/>
              <a:t>O</a:t>
            </a:r>
            <a:r>
              <a:rPr lang="nl-BE" dirty="0" smtClean="0"/>
              <a:t>ngedateerd</a:t>
            </a:r>
          </a:p>
          <a:p>
            <a:r>
              <a:rPr lang="nl-BE" dirty="0"/>
              <a:t>D</a:t>
            </a:r>
            <a:r>
              <a:rPr lang="nl-BE" dirty="0" smtClean="0"/>
              <a:t>e Sint-</a:t>
            </a:r>
            <a:r>
              <a:rPr lang="nl-BE" dirty="0" err="1" smtClean="0"/>
              <a:t>Gertrudis</a:t>
            </a:r>
            <a:r>
              <a:rPr lang="nl-BE" dirty="0" smtClean="0"/>
              <a:t> heemkring</a:t>
            </a:r>
            <a:endParaRPr lang="nl-BE" dirty="0"/>
          </a:p>
          <a:p>
            <a:r>
              <a:rPr lang="nl-BE" dirty="0"/>
              <a:t>T</a:t>
            </a:r>
            <a:r>
              <a:rPr lang="nl-BE" dirty="0" smtClean="0"/>
              <a:t>entoonstelling over verdwenen cafés in </a:t>
            </a:r>
            <a:r>
              <a:rPr lang="nl-BE" dirty="0" err="1" smtClean="0"/>
              <a:t>Ternat</a:t>
            </a:r>
            <a:endParaRPr lang="nl-BE" dirty="0"/>
          </a:p>
          <a:p>
            <a:r>
              <a:rPr lang="nl-BE" dirty="0" smtClean="0"/>
              <a:t>De reclame op buitenkant wijst er op dat dit een café is</a:t>
            </a:r>
          </a:p>
          <a:p>
            <a:r>
              <a:rPr lang="nl-BE" dirty="0"/>
              <a:t>C</a:t>
            </a:r>
            <a:r>
              <a:rPr lang="nl-BE" dirty="0" smtClean="0"/>
              <a:t>afé = verzamelplaats voor een divers publiek: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mannen</a:t>
            </a:r>
            <a:r>
              <a:rPr lang="nl-BE" dirty="0"/>
              <a:t>, vrouwen en </a:t>
            </a:r>
            <a:r>
              <a:rPr lang="nl-BE" dirty="0" smtClean="0"/>
              <a:t>kinderen, muzikanten en politie</a:t>
            </a:r>
          </a:p>
          <a:p>
            <a:r>
              <a:rPr lang="nl-BE" dirty="0" smtClean="0"/>
              <a:t>De reclame aan de buitenkant is van twee Brusselse brouwerijen = informatie over hun distributienetwerk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5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gezondheid en moraliteit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7" name="Picture 3" descr="S:\Projecten\Vlaams-Brabant\Vlaams_Brabant_drinkt\Archieven-illustraties\Bibliotheek VAD\Volksgeluk_19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631232"/>
            <a:ext cx="7361665" cy="46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gezondheid en moraliteit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Afbeelding uit de krant “</a:t>
            </a:r>
            <a:r>
              <a:rPr lang="nl-BE" i="1" dirty="0" smtClean="0"/>
              <a:t>Het Volksgeluk. Geïllustreerd maandblad tegen </a:t>
            </a:r>
            <a:r>
              <a:rPr lang="nl-BE" i="1" dirty="0" err="1" smtClean="0"/>
              <a:t>Alcoolism</a:t>
            </a:r>
            <a:r>
              <a:rPr lang="nl-BE" dirty="0" smtClean="0"/>
              <a:t>”, jaren 1890</a:t>
            </a:r>
          </a:p>
          <a:p>
            <a:r>
              <a:rPr lang="nl-BE" dirty="0" smtClean="0"/>
              <a:t>Bibliotheek van de Vereniging voor Alcohol en andere Drugsproblemen (VAD)</a:t>
            </a:r>
          </a:p>
          <a:p>
            <a:r>
              <a:rPr lang="nl-BE" dirty="0" smtClean="0"/>
              <a:t>De </a:t>
            </a:r>
            <a:r>
              <a:rPr lang="nl-BE" dirty="0" err="1" smtClean="0"/>
              <a:t>linkertekening</a:t>
            </a:r>
            <a:r>
              <a:rPr lang="nl-BE" dirty="0"/>
              <a:t> &gt; beeld </a:t>
            </a:r>
            <a:r>
              <a:rPr lang="nl-BE" dirty="0" smtClean="0"/>
              <a:t>van jenever door handelaars</a:t>
            </a:r>
            <a:r>
              <a:rPr lang="nl-BE" dirty="0"/>
              <a:t>. </a:t>
            </a:r>
          </a:p>
          <a:p>
            <a:pPr marL="0" indent="0">
              <a:buNone/>
            </a:pPr>
            <a:r>
              <a:rPr lang="nl-BE" dirty="0" smtClean="0"/>
              <a:t>vrolijke en goed doorvoede man </a:t>
            </a:r>
          </a:p>
          <a:p>
            <a:pPr marL="0" indent="0">
              <a:buNone/>
            </a:pPr>
            <a:r>
              <a:rPr lang="nl-BE" dirty="0" smtClean="0"/>
              <a:t>=gezonde drank</a:t>
            </a:r>
          </a:p>
          <a:p>
            <a:r>
              <a:rPr lang="nl-BE" dirty="0" smtClean="0"/>
              <a:t>De rechtertekening </a:t>
            </a:r>
            <a:r>
              <a:rPr lang="nl-BE" dirty="0"/>
              <a:t>&gt; beeld </a:t>
            </a:r>
            <a:r>
              <a:rPr lang="nl-BE" dirty="0" smtClean="0"/>
              <a:t>jenever anti-alcoholbeweging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dronken en ongezonde drinker, zonder al te veel eten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=ongezond + verderfelijke drank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669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Het nostalgisch beeld van bier</a:t>
            </a:r>
          </a:p>
          <a:p>
            <a:r>
              <a:rPr lang="nl-BE" dirty="0" smtClean="0"/>
              <a:t>Een cultuurhistorisch onderzoek</a:t>
            </a:r>
          </a:p>
          <a:p>
            <a:r>
              <a:rPr lang="nl-BE" dirty="0" smtClean="0"/>
              <a:t>Historiografische invalshoeken</a:t>
            </a:r>
          </a:p>
          <a:p>
            <a:r>
              <a:rPr lang="nl-BE" dirty="0" smtClean="0"/>
              <a:t>Op zoek naar bronnen</a:t>
            </a:r>
          </a:p>
          <a:p>
            <a:r>
              <a:rPr lang="nl-BE" dirty="0" smtClean="0"/>
              <a:t>Voorbeelden van bronnenmateriaal</a:t>
            </a:r>
          </a:p>
          <a:p>
            <a:r>
              <a:rPr lang="nl-BE" dirty="0" smtClean="0"/>
              <a:t>De rode draad</a:t>
            </a:r>
          </a:p>
          <a:p>
            <a:r>
              <a:rPr lang="nl-BE" dirty="0" smtClean="0"/>
              <a:t>Speciaal verzoek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0553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gezondheid en moraliteit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Rol alcohol (jenever) publieke debat einde 19</a:t>
            </a:r>
            <a:r>
              <a:rPr lang="nl-BE" baseline="30000" dirty="0" smtClean="0"/>
              <a:t>e</a:t>
            </a:r>
            <a:r>
              <a:rPr lang="nl-BE" dirty="0" smtClean="0"/>
              <a:t> </a:t>
            </a:r>
            <a:r>
              <a:rPr lang="nl-BE" dirty="0"/>
              <a:t>eeuw. </a:t>
            </a:r>
            <a:endParaRPr lang="nl-BE" dirty="0" smtClean="0"/>
          </a:p>
          <a:p>
            <a:r>
              <a:rPr lang="nl-BE" dirty="0" smtClean="0"/>
              <a:t>De inzet = idee </a:t>
            </a:r>
            <a:r>
              <a:rPr lang="nl-BE" dirty="0"/>
              <a:t>dat jenever gezond was, een idee dat zeker niet nieuw was. </a:t>
            </a:r>
            <a:endParaRPr lang="nl-BE" dirty="0" smtClean="0"/>
          </a:p>
          <a:p>
            <a:r>
              <a:rPr lang="nl-BE" dirty="0" smtClean="0"/>
              <a:t>Beeld gezond karakter van bier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dokters, producenten, consumenten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6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alcohol en de lokale identiteit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8"/>
            <a:ext cx="3564000" cy="4885588"/>
          </a:xfrm>
        </p:spPr>
      </p:pic>
      <p:sp>
        <p:nvSpPr>
          <p:cNvPr id="5" name="Tekstvak 4"/>
          <p:cNvSpPr txBox="1"/>
          <p:nvPr/>
        </p:nvSpPr>
        <p:spPr>
          <a:xfrm>
            <a:off x="4283968" y="1736420"/>
            <a:ext cx="45365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Reclame en auto- en motorwedstrijd </a:t>
            </a:r>
            <a:r>
              <a:rPr lang="nl-BE" sz="2400" dirty="0" err="1" smtClean="0"/>
              <a:t>Hoegaarden</a:t>
            </a:r>
            <a:r>
              <a:rPr lang="nl-BE" sz="2400" dirty="0" smtClean="0"/>
              <a:t>, 1953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Hans </a:t>
            </a:r>
            <a:r>
              <a:rPr lang="nl-BE" sz="2400" dirty="0" err="1" smtClean="0"/>
              <a:t>Lembrechts</a:t>
            </a:r>
            <a:r>
              <a:rPr lang="nl-BE" sz="2400" dirty="0" smtClean="0"/>
              <a:t> uit </a:t>
            </a:r>
            <a:r>
              <a:rPr lang="nl-BE" sz="2400" dirty="0" err="1" smtClean="0"/>
              <a:t>Geetbets</a:t>
            </a:r>
            <a:r>
              <a:rPr lang="nl-BE" sz="2400" dirty="0" smtClean="0"/>
              <a:t>. In de muren van het ‘tuinhuis’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Feest ter </a:t>
            </a:r>
            <a:r>
              <a:rPr lang="nl-BE" sz="2400" dirty="0" err="1" smtClean="0"/>
              <a:t>ere</a:t>
            </a:r>
            <a:r>
              <a:rPr lang="nl-BE" sz="2400" dirty="0" smtClean="0"/>
              <a:t> van “200</a:t>
            </a:r>
            <a:r>
              <a:rPr lang="nl-BE" sz="2400" baseline="30000" dirty="0" smtClean="0"/>
              <a:t>e</a:t>
            </a:r>
            <a:r>
              <a:rPr lang="nl-BE" sz="2400" dirty="0" smtClean="0"/>
              <a:t> verjaring der Grote Brouwerijen van </a:t>
            </a:r>
            <a:r>
              <a:rPr lang="nl-BE" sz="2400" dirty="0" err="1" smtClean="0"/>
              <a:t>Hougaerde</a:t>
            </a:r>
            <a:r>
              <a:rPr lang="nl-BE" sz="2400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In 1957 sluit laatste brouwerij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Ode aan een ‘groot’ verleden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Herinnering levendig houden</a:t>
            </a:r>
            <a:endParaRPr lang="nl-BE" sz="2400" dirty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  <a:p>
            <a:r>
              <a:rPr lang="nl-BE" sz="2400" dirty="0" smtClean="0"/>
              <a:t>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4013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rode draad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Georges </a:t>
            </a:r>
            <a:r>
              <a:rPr lang="nl-BE" dirty="0" err="1" smtClean="0"/>
              <a:t>Lacambre</a:t>
            </a:r>
            <a:r>
              <a:rPr lang="nl-BE" dirty="0" smtClean="0"/>
              <a:t> (1750-1880)</a:t>
            </a:r>
          </a:p>
          <a:p>
            <a:pPr marL="0" indent="0">
              <a:buNone/>
            </a:pPr>
            <a:r>
              <a:rPr lang="nl-BE" dirty="0" smtClean="0"/>
              <a:t>-Gerenommeerd Frans brouwingenieur</a:t>
            </a:r>
          </a:p>
          <a:p>
            <a:pPr marL="0" indent="0">
              <a:buNone/>
            </a:pPr>
            <a:r>
              <a:rPr lang="nl-BE" dirty="0" smtClean="0"/>
              <a:t>-</a:t>
            </a:r>
            <a:r>
              <a:rPr lang="fr-BE" i="1" dirty="0" smtClean="0"/>
              <a:t>Traité </a:t>
            </a:r>
            <a:r>
              <a:rPr lang="fr-BE" i="1" dirty="0"/>
              <a:t>complet de la fabrication des bières et de la distillation des grains, pommes de terres, vins, betteraves, mélasses, etc</a:t>
            </a:r>
            <a:r>
              <a:rPr lang="fr-BE" i="1" dirty="0" smtClean="0"/>
              <a:t>.</a:t>
            </a:r>
            <a:r>
              <a:rPr lang="fr-BE" dirty="0" smtClean="0"/>
              <a:t>, 1851.</a:t>
            </a:r>
          </a:p>
          <a:p>
            <a:pPr marL="0" indent="0">
              <a:buNone/>
            </a:pPr>
            <a:r>
              <a:rPr lang="nl-BE" dirty="0" smtClean="0"/>
              <a:t>-Oprichter eerste Belgische stoombrouwerij </a:t>
            </a:r>
            <a:r>
              <a:rPr lang="nl-BE" i="1" dirty="0" smtClean="0"/>
              <a:t>Société des Brasseries </a:t>
            </a:r>
            <a:r>
              <a:rPr lang="nl-BE" i="1" dirty="0" err="1" smtClean="0"/>
              <a:t>Belges</a:t>
            </a:r>
            <a:r>
              <a:rPr lang="nl-BE" dirty="0" smtClean="0"/>
              <a:t> Leuven</a:t>
            </a:r>
          </a:p>
          <a:p>
            <a:pPr marL="0" indent="0">
              <a:buNone/>
            </a:pPr>
            <a:r>
              <a:rPr lang="nl-BE" dirty="0" smtClean="0"/>
              <a:t>-Brouwerijsector </a:t>
            </a:r>
            <a:r>
              <a:rPr lang="nl-BE" dirty="0"/>
              <a:t>ambachtelijk en </a:t>
            </a:r>
            <a:r>
              <a:rPr lang="nl-BE" dirty="0" smtClean="0"/>
              <a:t>gefragmenteerd + langzame industrialisering + professionalisering</a:t>
            </a:r>
          </a:p>
          <a:p>
            <a:pPr marL="0" indent="0">
              <a:buNone/>
            </a:pPr>
            <a:r>
              <a:rPr lang="nl-BE" dirty="0" smtClean="0"/>
              <a:t>-Bier een populair product in de volkscultuur</a:t>
            </a:r>
          </a:p>
          <a:p>
            <a:pPr marL="0" indent="0">
              <a:buNone/>
            </a:pPr>
            <a:r>
              <a:rPr lang="nl-BE" dirty="0"/>
              <a:t>-Reputatie van goed naar slecht bier</a:t>
            </a:r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628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rode draad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Brouwerij Breda (1880-1950)</a:t>
            </a:r>
          </a:p>
          <a:p>
            <a:pPr marL="0" indent="0">
              <a:buNone/>
            </a:pPr>
            <a:r>
              <a:rPr lang="nl-BE" dirty="0" smtClean="0"/>
              <a:t>-Leuvense brouwerij </a:t>
            </a:r>
            <a:r>
              <a:rPr lang="nl-BE" dirty="0"/>
              <a:t>(</a:t>
            </a:r>
            <a:r>
              <a:rPr lang="nl-BE" dirty="0" smtClean="0"/>
              <a:t>17</a:t>
            </a:r>
            <a:r>
              <a:rPr lang="nl-BE" baseline="30000" dirty="0" smtClean="0"/>
              <a:t>de</a:t>
            </a:r>
            <a:r>
              <a:rPr lang="nl-BE" dirty="0" smtClean="0"/>
              <a:t> eeuw ) die begin  19</a:t>
            </a:r>
            <a:r>
              <a:rPr lang="nl-BE" baseline="30000" dirty="0" smtClean="0"/>
              <a:t>de</a:t>
            </a:r>
            <a:r>
              <a:rPr lang="nl-BE" dirty="0" smtClean="0"/>
              <a:t> eeuw in handen kwam van familie Remy en tijdens interbellum naar familie </a:t>
            </a:r>
            <a:r>
              <a:rPr lang="nl-BE" dirty="0" err="1" smtClean="0"/>
              <a:t>Vandervaeren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-Voorbeeld brouwerij die aanpast aan industrialisering en opkomst pils. Laatste Leuvense brouwerij naast Artois, overname in 1974.</a:t>
            </a:r>
          </a:p>
          <a:p>
            <a:pPr marL="0" indent="0">
              <a:buNone/>
            </a:pPr>
            <a:r>
              <a:rPr lang="nl-BE" dirty="0" smtClean="0"/>
              <a:t>-Tijd van opkomst brouwersscholen, verbetering bier, glorietijd </a:t>
            </a:r>
            <a:r>
              <a:rPr lang="nl-BE" dirty="0"/>
              <a:t>pils,</a:t>
            </a:r>
            <a:r>
              <a:rPr lang="nl-BE" dirty="0" smtClean="0"/>
              <a:t> twee oorlogen, cafés en het belang van de brouwers in de lokale gemeenschap.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3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rode draad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Pierre Celis (1960-heden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r>
              <a:rPr lang="nl-BE" dirty="0" smtClean="0"/>
              <a:t>-</a:t>
            </a:r>
            <a:r>
              <a:rPr lang="nl-BE" dirty="0" err="1" smtClean="0"/>
              <a:t>Heruitvinding</a:t>
            </a:r>
            <a:r>
              <a:rPr lang="nl-BE" dirty="0" smtClean="0"/>
              <a:t> lokaal witbier </a:t>
            </a:r>
            <a:r>
              <a:rPr lang="nl-BE" dirty="0" err="1" smtClean="0"/>
              <a:t>Hoegaarden</a:t>
            </a:r>
            <a:r>
              <a:rPr lang="nl-BE" dirty="0" smtClean="0"/>
              <a:t> jaren 1960. Overgenomen door Artois. Celis zoekt de buitenlandse markt op.</a:t>
            </a:r>
          </a:p>
          <a:p>
            <a:pPr marL="0" indent="0">
              <a:buNone/>
            </a:pPr>
            <a:r>
              <a:rPr lang="nl-BE" dirty="0" smtClean="0"/>
              <a:t>-</a:t>
            </a:r>
            <a:r>
              <a:rPr lang="nl-BE" dirty="0"/>
              <a:t>T</a:t>
            </a:r>
            <a:r>
              <a:rPr lang="nl-BE" dirty="0" smtClean="0"/>
              <a:t>ijd van concentratie + afbouw brouwsector+ definitieve verschuiving afzetgebied van de Belgische naar de buitenlandse markt + opkomst van </a:t>
            </a:r>
            <a:r>
              <a:rPr lang="nl-BE" dirty="0"/>
              <a:t>‘lokale’ en ‘traditionele’ </a:t>
            </a:r>
            <a:r>
              <a:rPr lang="nl-BE" dirty="0" smtClean="0"/>
              <a:t>bieren.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Speciaal Verzoek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Op zoek naar liederen over Vlaams-Brabantse brouwers, jeneverstokers, drinkers en drank met partituur!</a:t>
            </a:r>
          </a:p>
          <a:p>
            <a:r>
              <a:rPr lang="nl-BE" dirty="0" smtClean="0"/>
              <a:t>Concert tijdens de voorstelling in 2015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4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6100">
            <a:off x="1421273" y="1011306"/>
            <a:ext cx="6096000" cy="4572000"/>
          </a:xfrm>
        </p:spPr>
      </p:pic>
      <p:sp>
        <p:nvSpPr>
          <p:cNvPr id="5" name="Tekstvak 4"/>
          <p:cNvSpPr txBox="1"/>
          <p:nvPr/>
        </p:nvSpPr>
        <p:spPr>
          <a:xfrm>
            <a:off x="7020272" y="4149080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Veel plezier vandaag!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728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nostalgisch beeld van bier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nl-BE" dirty="0" smtClean="0"/>
              <a:t>Herinneringen op een etiket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3172" r="1965" b="3230"/>
          <a:stretch/>
        </p:blipFill>
        <p:spPr bwMode="auto">
          <a:xfrm>
            <a:off x="1691680" y="2141564"/>
            <a:ext cx="5760000" cy="406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nostalgisch beeld van bier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T</a:t>
            </a:r>
            <a:r>
              <a:rPr lang="nl-BE" dirty="0" smtClean="0"/>
              <a:t>raditioneel</a:t>
            </a:r>
            <a:r>
              <a:rPr lang="nl-BE" dirty="0"/>
              <a:t>, </a:t>
            </a:r>
            <a:r>
              <a:rPr lang="nl-BE" dirty="0" smtClean="0"/>
              <a:t>lokaal, authentiek </a:t>
            </a:r>
            <a:r>
              <a:rPr lang="nl-BE" dirty="0"/>
              <a:t>en </a:t>
            </a:r>
            <a:r>
              <a:rPr lang="nl-BE" dirty="0" smtClean="0"/>
              <a:t>herinnering</a:t>
            </a:r>
          </a:p>
          <a:p>
            <a:pPr marL="0" indent="0">
              <a:buNone/>
            </a:pPr>
            <a:r>
              <a:rPr lang="nl-BE" dirty="0" smtClean="0"/>
              <a:t>-Tour de Geuze </a:t>
            </a:r>
          </a:p>
          <a:p>
            <a:pPr marL="0" indent="0">
              <a:buNone/>
            </a:pPr>
            <a:r>
              <a:rPr lang="nl-BE" dirty="0" smtClean="0"/>
              <a:t>(communicatie </a:t>
            </a:r>
            <a:r>
              <a:rPr lang="nl-BE" dirty="0" err="1" smtClean="0"/>
              <a:t>Penzine</a:t>
            </a:r>
            <a:r>
              <a:rPr lang="nl-BE" dirty="0" smtClean="0"/>
              <a:t>)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-Bier. Een rondje Vlaams-Brabant </a:t>
            </a:r>
          </a:p>
          <a:p>
            <a:pPr marL="0" indent="0">
              <a:buNone/>
            </a:pPr>
            <a:r>
              <a:rPr lang="nl-BE" smtClean="0"/>
              <a:t>(communicatie Toerisme </a:t>
            </a:r>
            <a:r>
              <a:rPr lang="nl-BE" dirty="0" smtClean="0"/>
              <a:t>Vl. Br.)</a:t>
            </a:r>
          </a:p>
          <a:p>
            <a:r>
              <a:rPr lang="nl-BE" dirty="0" smtClean="0"/>
              <a:t>Bier als identiteit &amp; teletijdmachine</a:t>
            </a:r>
          </a:p>
          <a:p>
            <a:r>
              <a:rPr lang="nl-BE" dirty="0" smtClean="0"/>
              <a:t>Nostalgisch beeld populair in marketing</a:t>
            </a:r>
          </a:p>
          <a:p>
            <a:r>
              <a:rPr lang="nl-BE" dirty="0" smtClean="0"/>
              <a:t>Wat zegt de geschiedschrijving?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87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cultuurhistorisch onderzoek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Rijk brouwerij, stokerij en horecaverleden Vl. Br.</a:t>
            </a:r>
          </a:p>
          <a:p>
            <a:pPr marL="0" indent="0">
              <a:buNone/>
            </a:pPr>
            <a:r>
              <a:rPr lang="nl-BE" dirty="0" smtClean="0"/>
              <a:t>-Monografieën</a:t>
            </a:r>
          </a:p>
          <a:p>
            <a:pPr marL="0" indent="0">
              <a:buNone/>
            </a:pPr>
            <a:r>
              <a:rPr lang="nl-BE" dirty="0" smtClean="0"/>
              <a:t>-Belang erfgoedactoren</a:t>
            </a:r>
            <a:endParaRPr lang="nl-BE" dirty="0"/>
          </a:p>
          <a:p>
            <a:r>
              <a:rPr lang="nl-BE" dirty="0" smtClean="0"/>
              <a:t>Brede cultuurhistorische </a:t>
            </a:r>
            <a:r>
              <a:rPr lang="nl-BE" dirty="0"/>
              <a:t>benadering</a:t>
            </a:r>
          </a:p>
          <a:p>
            <a:pPr marL="0" indent="0">
              <a:buNone/>
            </a:pPr>
            <a:r>
              <a:rPr lang="nl-BE" dirty="0" smtClean="0"/>
              <a:t>-Bouwen </a:t>
            </a:r>
            <a:r>
              <a:rPr lang="nl-BE" dirty="0"/>
              <a:t>op dynamiek en </a:t>
            </a:r>
            <a:r>
              <a:rPr lang="nl-BE" dirty="0" smtClean="0"/>
              <a:t>kennis</a:t>
            </a:r>
          </a:p>
          <a:p>
            <a:pPr marL="0" indent="0">
              <a:buNone/>
            </a:pPr>
            <a:r>
              <a:rPr lang="nl-BE" dirty="0"/>
              <a:t>-</a:t>
            </a:r>
            <a:r>
              <a:rPr lang="nl-BE" dirty="0" smtClean="0"/>
              <a:t>“</a:t>
            </a:r>
            <a:r>
              <a:rPr lang="nl-BE" i="1" dirty="0"/>
              <a:t>Hoe en in welke mate </a:t>
            </a:r>
            <a:r>
              <a:rPr lang="nl-BE" i="1" dirty="0" smtClean="0"/>
              <a:t>hielpen de productie, distributie en consumptie van  alcoholische </a:t>
            </a:r>
            <a:r>
              <a:rPr lang="nl-BE" i="1" dirty="0"/>
              <a:t>dranken mee aan de constructie van de dagelijkse  werkelijkheid van de inwoners uit Vlaams-Brabant</a:t>
            </a:r>
            <a:r>
              <a:rPr lang="nl-BE" i="1" dirty="0" smtClean="0"/>
              <a:t>?</a:t>
            </a:r>
            <a:r>
              <a:rPr lang="nl-BE" dirty="0" smtClean="0"/>
              <a:t>”</a:t>
            </a:r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6899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cultuurhistorisch onderzoek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Opdracht </a:t>
            </a:r>
            <a:r>
              <a:rPr lang="nl-BE" dirty="0"/>
              <a:t>van Provincie </a:t>
            </a:r>
            <a:r>
              <a:rPr lang="nl-BE" dirty="0" smtClean="0"/>
              <a:t>Vlaams-Brabant</a:t>
            </a:r>
          </a:p>
          <a:p>
            <a:r>
              <a:rPr lang="nl-BE" dirty="0" smtClean="0"/>
              <a:t>Accenten uit de geschiedenis van Vlaams-Brabant</a:t>
            </a:r>
          </a:p>
          <a:p>
            <a:pPr marL="0" indent="0">
              <a:buNone/>
            </a:pPr>
            <a:r>
              <a:rPr lang="nl-BE" dirty="0" smtClean="0"/>
              <a:t>(</a:t>
            </a:r>
            <a:r>
              <a:rPr lang="nl-BE" dirty="0" err="1" smtClean="0"/>
              <a:t>cfr</a:t>
            </a:r>
            <a:r>
              <a:rPr lang="nl-BE" dirty="0" smtClean="0"/>
              <a:t>.‘</a:t>
            </a:r>
            <a:r>
              <a:rPr lang="nl-BE" dirty="0"/>
              <a:t>Geuren en kleuren’, ‘Veel volk </a:t>
            </a:r>
            <a:r>
              <a:rPr lang="nl-BE" dirty="0" smtClean="0"/>
              <a:t>verwacht’)</a:t>
            </a:r>
          </a:p>
          <a:p>
            <a:r>
              <a:rPr lang="nl-BE" dirty="0" smtClean="0"/>
              <a:t>Samenwerking 4 archiefinstellingen</a:t>
            </a:r>
          </a:p>
          <a:p>
            <a:pPr marL="0" indent="0">
              <a:buNone/>
            </a:pPr>
            <a:r>
              <a:rPr lang="nl-BE" dirty="0" smtClean="0"/>
              <a:t>-KADOC-KU Leuven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-</a:t>
            </a:r>
            <a:r>
              <a:rPr lang="nl-BE" dirty="0" err="1" smtClean="0"/>
              <a:t>Amsab</a:t>
            </a:r>
            <a:r>
              <a:rPr lang="nl-BE" dirty="0" smtClean="0"/>
              <a:t>-Instituut voor Sociale Geschiedenis </a:t>
            </a:r>
          </a:p>
          <a:p>
            <a:pPr marL="0" indent="0">
              <a:buNone/>
            </a:pPr>
            <a:r>
              <a:rPr lang="nl-BE" dirty="0" smtClean="0"/>
              <a:t>-Archief en Documentatiecentrum voor het Vlaams-Nationalisme (ADVN)</a:t>
            </a:r>
          </a:p>
          <a:p>
            <a:pPr marL="0" indent="0">
              <a:buNone/>
            </a:pPr>
            <a:r>
              <a:rPr lang="nl-BE" dirty="0" smtClean="0"/>
              <a:t>-Liberaal Archief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40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Historiografische invalshoeken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Vernieuwend internationaal historisch onderzoek </a:t>
            </a:r>
          </a:p>
          <a:p>
            <a:r>
              <a:rPr lang="nl-BE" dirty="0" smtClean="0"/>
              <a:t>Synthese</a:t>
            </a:r>
          </a:p>
          <a:p>
            <a:pPr marL="0" indent="0">
              <a:buNone/>
            </a:pPr>
            <a:r>
              <a:rPr lang="nl-BE" dirty="0" smtClean="0"/>
              <a:t>Thomas </a:t>
            </a:r>
            <a:r>
              <a:rPr lang="nl-BE" dirty="0"/>
              <a:t>M. </a:t>
            </a:r>
            <a:r>
              <a:rPr lang="nl-BE" dirty="0" smtClean="0"/>
              <a:t>WILSON, </a:t>
            </a:r>
            <a:r>
              <a:rPr lang="nl-BE" i="1" dirty="0" smtClean="0"/>
              <a:t>Food</a:t>
            </a:r>
            <a:r>
              <a:rPr lang="nl-BE" i="1" dirty="0"/>
              <a:t>, Drink </a:t>
            </a:r>
            <a:r>
              <a:rPr lang="nl-BE" i="1" dirty="0" err="1"/>
              <a:t>and</a:t>
            </a:r>
            <a:r>
              <a:rPr lang="nl-BE" i="1" dirty="0"/>
              <a:t> Identity in Europe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 smtClean="0"/>
              <a:t>Mack HOLT, </a:t>
            </a:r>
            <a:r>
              <a:rPr lang="nl-BE" i="1" dirty="0" smtClean="0"/>
              <a:t>Alcohol</a:t>
            </a:r>
            <a:r>
              <a:rPr lang="nl-BE" dirty="0"/>
              <a:t>. </a:t>
            </a:r>
            <a:r>
              <a:rPr lang="nl-BE" i="1" dirty="0"/>
              <a:t>A </a:t>
            </a:r>
            <a:r>
              <a:rPr lang="nl-BE" i="1" dirty="0" err="1"/>
              <a:t>Social</a:t>
            </a:r>
            <a:r>
              <a:rPr lang="nl-BE" i="1" dirty="0"/>
              <a:t> </a:t>
            </a:r>
            <a:r>
              <a:rPr lang="nl-BE" i="1" dirty="0" err="1"/>
              <a:t>and</a:t>
            </a:r>
            <a:r>
              <a:rPr lang="nl-BE" i="1" dirty="0"/>
              <a:t> </a:t>
            </a:r>
            <a:r>
              <a:rPr lang="nl-BE" i="1" dirty="0" err="1"/>
              <a:t>Cultural</a:t>
            </a:r>
            <a:r>
              <a:rPr lang="nl-BE" i="1" dirty="0"/>
              <a:t> </a:t>
            </a:r>
            <a:r>
              <a:rPr lang="nl-BE" i="1" dirty="0" err="1" smtClean="0"/>
              <a:t>History</a:t>
            </a:r>
            <a:r>
              <a:rPr lang="nl-BE" dirty="0" smtClean="0"/>
              <a:t> </a:t>
            </a:r>
            <a:endParaRPr lang="nl-BE" dirty="0"/>
          </a:p>
          <a:p>
            <a:r>
              <a:rPr lang="nl-BE" dirty="0" smtClean="0"/>
              <a:t> Drie grote invalshoeken</a:t>
            </a:r>
          </a:p>
          <a:p>
            <a:pPr marL="0" indent="0">
              <a:buNone/>
            </a:pPr>
            <a:r>
              <a:rPr lang="nl-BE" dirty="0" smtClean="0"/>
              <a:t>1.Alcohol als een product</a:t>
            </a:r>
          </a:p>
          <a:p>
            <a:pPr marL="0" indent="0">
              <a:buNone/>
            </a:pPr>
            <a:r>
              <a:rPr lang="nl-BE" dirty="0" smtClean="0"/>
              <a:t>2.De praktijk van het drinken</a:t>
            </a:r>
          </a:p>
          <a:p>
            <a:pPr marL="0" indent="0">
              <a:buNone/>
            </a:pPr>
            <a:r>
              <a:rPr lang="nl-BE" dirty="0" smtClean="0"/>
              <a:t>3.Alcohol en de lokale identiteit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20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Historiografische invalshoeken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l-BE" b="1" u="sng" dirty="0" smtClean="0"/>
              <a:t>1.Alcohol als product</a:t>
            </a:r>
            <a:r>
              <a:rPr lang="nl-BE" dirty="0" smtClean="0"/>
              <a:t>: </a:t>
            </a:r>
          </a:p>
          <a:p>
            <a:pPr marL="0" lvl="0" indent="0">
              <a:buNone/>
            </a:pPr>
            <a:r>
              <a:rPr lang="nl-BE" dirty="0" smtClean="0"/>
              <a:t>Welke rol speelde alcohol binnen </a:t>
            </a:r>
            <a:r>
              <a:rPr lang="nl-BE" dirty="0"/>
              <a:t>de economische en sociale processen van </a:t>
            </a:r>
            <a:r>
              <a:rPr lang="nl-BE" dirty="0" smtClean="0"/>
              <a:t>productie en distributie van Vlaams-Brabant?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 smtClean="0"/>
              <a:t>Industriële en economische context</a:t>
            </a:r>
          </a:p>
          <a:p>
            <a:pPr marL="0" indent="0">
              <a:buNone/>
            </a:pPr>
            <a:r>
              <a:rPr lang="nl-BE" dirty="0" smtClean="0"/>
              <a:t>-Beeldvorming ?</a:t>
            </a:r>
          </a:p>
          <a:p>
            <a:pPr marL="0" indent="0">
              <a:buNone/>
            </a:pPr>
            <a:r>
              <a:rPr lang="nl-BE" dirty="0" smtClean="0"/>
              <a:t>-Organisatie productie &amp; distributie?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b="1" dirty="0" smtClean="0"/>
              <a:t>Maatschappelijk profiel producent/handelaar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-</a:t>
            </a:r>
            <a:r>
              <a:rPr lang="nl-BE" dirty="0"/>
              <a:t>S</a:t>
            </a:r>
            <a:r>
              <a:rPr lang="nl-BE" dirty="0" smtClean="0"/>
              <a:t>ociaal</a:t>
            </a:r>
            <a:r>
              <a:rPr lang="nl-BE" dirty="0"/>
              <a:t>, cultureel </a:t>
            </a:r>
            <a:r>
              <a:rPr lang="nl-BE" dirty="0" smtClean="0"/>
              <a:t>&amp; politiek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459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Historiografische invalshoeken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2. </a:t>
            </a:r>
            <a:r>
              <a:rPr lang="nl-BE" b="1" u="sng" dirty="0" smtClean="0"/>
              <a:t>Praktijk van het drinken</a:t>
            </a:r>
            <a:r>
              <a:rPr lang="nl-BE" dirty="0" smtClean="0"/>
              <a:t>:</a:t>
            </a:r>
          </a:p>
          <a:p>
            <a:r>
              <a:rPr lang="nl-BE" b="1" dirty="0" smtClean="0"/>
              <a:t>Alcohol en sociabiliteit: </a:t>
            </a:r>
            <a:r>
              <a:rPr lang="nl-BE" dirty="0" smtClean="0"/>
              <a:t>Welke rol speelden (plaatsen van) consumptie in </a:t>
            </a:r>
            <a:r>
              <a:rPr lang="nl-BE" dirty="0"/>
              <a:t>het vormen van </a:t>
            </a:r>
            <a:r>
              <a:rPr lang="nl-BE" dirty="0" smtClean="0"/>
              <a:t>(lokale) gemeenschappen in Vlaams-Brabant?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-Samen drinken: Wie, wat, waar, wanneer?</a:t>
            </a:r>
          </a:p>
          <a:p>
            <a:pPr marL="0" indent="0">
              <a:buNone/>
            </a:pPr>
            <a:r>
              <a:rPr lang="nl-BE" dirty="0" smtClean="0"/>
              <a:t>-De sociale en culturele rol van het café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92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2278</TotalTime>
  <Words>1076</Words>
  <Application>Microsoft Office PowerPoint</Application>
  <PresentationFormat>Diavoorstelling (4:3)</PresentationFormat>
  <Paragraphs>197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Civiel</vt:lpstr>
      <vt:lpstr>Vlaams-Brabant drinkt</vt:lpstr>
      <vt:lpstr>Inhoud</vt:lpstr>
      <vt:lpstr>Het nostalgisch beeld van bier</vt:lpstr>
      <vt:lpstr>Het nostalgisch beeld van bier</vt:lpstr>
      <vt:lpstr>Een cultuurhistorisch onderzoek</vt:lpstr>
      <vt:lpstr>Een cultuurhistorisch onderzoek</vt:lpstr>
      <vt:lpstr>Historiografische invalshoeken</vt:lpstr>
      <vt:lpstr>Historiografische invalshoeken</vt:lpstr>
      <vt:lpstr>Historiografische invalshoeken</vt:lpstr>
      <vt:lpstr>Historiografische invalshoeken</vt:lpstr>
      <vt:lpstr>Historiografische invalshoeken</vt:lpstr>
      <vt:lpstr>Op zoek naar informatie</vt:lpstr>
      <vt:lpstr>Voorbeeld: alcohol als product</vt:lpstr>
      <vt:lpstr>Voorbeeld: alcohol als product</vt:lpstr>
      <vt:lpstr>Voorbeeld: alcohol als product</vt:lpstr>
      <vt:lpstr>Voorbeeld: alcohol en sociabiliteit</vt:lpstr>
      <vt:lpstr>Voorbeeld: alcohol en sociabiliteit</vt:lpstr>
      <vt:lpstr>Voorbeeld: gezondheid en moraliteit</vt:lpstr>
      <vt:lpstr>Voorbeeld: gezondheid en moraliteit</vt:lpstr>
      <vt:lpstr>Voorbeeld: gezondheid en moraliteit</vt:lpstr>
      <vt:lpstr>Voorbeeld: alcohol en de lokale identiteit</vt:lpstr>
      <vt:lpstr>De rode draad</vt:lpstr>
      <vt:lpstr>De rode draad</vt:lpstr>
      <vt:lpstr>De rode draad</vt:lpstr>
      <vt:lpstr>Speciaal Verzoek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Tollet Annelies</dc:creator>
  <cp:lastModifiedBy>Tollet Annelies</cp:lastModifiedBy>
  <cp:revision>278</cp:revision>
  <cp:lastPrinted>2014-05-08T13:24:32Z</cp:lastPrinted>
  <dcterms:created xsi:type="dcterms:W3CDTF">2013-09-26T13:07:34Z</dcterms:created>
  <dcterms:modified xsi:type="dcterms:W3CDTF">2014-05-08T15:27:02Z</dcterms:modified>
</cp:coreProperties>
</file>