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4" r:id="rId2"/>
    <p:sldMasterId id="2147483676" r:id="rId3"/>
  </p:sldMasterIdLst>
  <p:notesMasterIdLst>
    <p:notesMasterId r:id="rId19"/>
  </p:notesMasterIdLst>
  <p:handoutMasterIdLst>
    <p:handoutMasterId r:id="rId20"/>
  </p:handoutMasterIdLst>
  <p:sldIdLst>
    <p:sldId id="257" r:id="rId4"/>
    <p:sldId id="506" r:id="rId5"/>
    <p:sldId id="496" r:id="rId6"/>
    <p:sldId id="490" r:id="rId7"/>
    <p:sldId id="502" r:id="rId8"/>
    <p:sldId id="504" r:id="rId9"/>
    <p:sldId id="457" r:id="rId10"/>
    <p:sldId id="495" r:id="rId11"/>
    <p:sldId id="498" r:id="rId12"/>
    <p:sldId id="501" r:id="rId13"/>
    <p:sldId id="499" r:id="rId14"/>
    <p:sldId id="507" r:id="rId15"/>
    <p:sldId id="508" r:id="rId16"/>
    <p:sldId id="509" r:id="rId17"/>
    <p:sldId id="497" r:id="rId18"/>
  </p:sldIdLst>
  <p:sldSz cx="9145588" cy="6877050"/>
  <p:notesSz cx="6811963" cy="9942513"/>
  <p:defaultTextStyle>
    <a:defPPr>
      <a:defRPr lang="nl-BE"/>
    </a:defPPr>
    <a:lvl1pPr marL="0" algn="l" defTabSz="915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761" algn="l" defTabSz="915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5522" algn="l" defTabSz="915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3284" algn="l" defTabSz="915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1045" algn="l" defTabSz="915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8806" algn="l" defTabSz="915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6567" algn="l" defTabSz="915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4328" algn="l" defTabSz="915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62090" algn="l" defTabSz="91552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Jehaes" initials="bje" lastIdx="1" clrIdx="0"/>
  <p:cmAuthor id="1" name="Jessica Bouillon" initials="J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1272"/>
    <a:srgbClr val="781D7E"/>
    <a:srgbClr val="5B9B98"/>
    <a:srgbClr val="EF3E42"/>
    <a:srgbClr val="B8B308"/>
    <a:srgbClr val="FFC425"/>
    <a:srgbClr val="477F80"/>
    <a:srgbClr val="C3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9834" autoAdjust="0"/>
  </p:normalViewPr>
  <p:slideViewPr>
    <p:cSldViewPr>
      <p:cViewPr>
        <p:scale>
          <a:sx n="100" d="100"/>
          <a:sy n="100" d="100"/>
        </p:scale>
        <p:origin x="-198" y="-72"/>
      </p:cViewPr>
      <p:guideLst>
        <p:guide orient="horz" pos="2166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58" y="-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E1AC781-AD25-485B-9885-4DFAC9EE8C78}" type="datetimeFigureOut">
              <a:rPr lang="nl-BE" smtClean="0"/>
              <a:pPr/>
              <a:t>10/05/2014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E29A6693-6EF0-4C6D-BD19-16097CEB1CA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3574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3E5CACB-1785-4DDE-BE8B-E9DB1F35C1DF}" type="datetimeFigureOut">
              <a:rPr lang="nl-BE" smtClean="0"/>
              <a:pPr/>
              <a:t>10/05/2014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6125"/>
            <a:ext cx="49577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FD2E0A3-D2DB-478B-8F9C-51CC44185AF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55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55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761" algn="l" defTabSz="9155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5522" algn="l" defTabSz="9155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3284" algn="l" defTabSz="9155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1045" algn="l" defTabSz="9155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8806" algn="l" defTabSz="9155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6567" algn="l" defTabSz="9155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4328" algn="l" defTabSz="9155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2090" algn="l" defTabSz="9155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E0A3-D2DB-478B-8F9C-51CC44185AF6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437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E0A3-D2DB-478B-8F9C-51CC44185AF6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224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E0A3-D2DB-478B-8F9C-51CC44185AF6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5871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E0A3-D2DB-478B-8F9C-51CC44185AF6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224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E0A3-D2DB-478B-8F9C-51CC44185AF6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33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E0A3-D2DB-478B-8F9C-51CC44185AF6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11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E0A3-D2DB-478B-8F9C-51CC44185AF6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1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E0A3-D2DB-478B-8F9C-51CC44185AF6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1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2E0A3-D2DB-478B-8F9C-51CC44185AF6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661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220866" y="1335524"/>
            <a:ext cx="2952328" cy="2751073"/>
          </a:xfrm>
          <a:prstGeom prst="rect">
            <a:avLst/>
          </a:prstGeom>
        </p:spPr>
        <p:txBody>
          <a:bodyPr lIns="62600" tIns="31300" rIns="62600" bIns="31300" anchor="b" anchorCtr="0"/>
          <a:lstStyle>
            <a:lvl1pPr marL="0" indent="0" algn="r">
              <a:lnSpc>
                <a:spcPts val="6500"/>
              </a:lnSpc>
              <a:buNone/>
              <a:defRPr sz="12000" b="1" cap="all" baseline="300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lvl="0"/>
            <a:r>
              <a:rPr lang="nl-BE" dirty="0" smtClean="0"/>
              <a:t>PMV</a:t>
            </a:r>
            <a:br>
              <a:rPr lang="nl-BE" dirty="0" smtClean="0"/>
            </a:br>
            <a:r>
              <a:rPr lang="nl-BE" dirty="0" smtClean="0"/>
              <a:t>NV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1" hasCustomPrompt="1"/>
          </p:nvPr>
        </p:nvSpPr>
        <p:spPr>
          <a:xfrm>
            <a:off x="5220866" y="3582541"/>
            <a:ext cx="2736925" cy="792088"/>
          </a:xfrm>
          <a:prstGeom prst="rect">
            <a:avLst/>
          </a:prstGeom>
        </p:spPr>
        <p:txBody>
          <a:bodyPr/>
          <a:lstStyle>
            <a:lvl1pPr algn="r">
              <a:buNone/>
              <a:defRPr sz="1400" b="0" cap="all" baseline="0">
                <a:solidFill>
                  <a:srgbClr val="7B127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l-BE" dirty="0" smtClean="0"/>
              <a:t>25 oktober 2011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17" name="Afbeelding 16" descr="0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5171" y="5174647"/>
            <a:ext cx="1004295" cy="170240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543" y="1031439"/>
            <a:ext cx="7417587" cy="687739"/>
          </a:xfrm>
          <a:prstGeom prst="rect">
            <a:avLst/>
          </a:prstGeom>
        </p:spPr>
        <p:txBody>
          <a:bodyPr lIns="91552" tIns="45776" rIns="91552" bIns="45776" anchor="b" anchorCtr="0">
            <a:normAutofit/>
          </a:bodyPr>
          <a:lstStyle>
            <a:lvl1pPr algn="l">
              <a:defRPr sz="2000" b="1" cap="all" baseline="0">
                <a:solidFill>
                  <a:srgbClr val="7B127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79543" y="1817426"/>
            <a:ext cx="7417587" cy="4568550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buClr>
                <a:srgbClr val="7B1272"/>
              </a:buClr>
              <a:buFontTx/>
              <a:buBlip>
                <a:blip r:embed="rId3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7B1272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7B127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inhoud 10"/>
          <p:cNvSpPr>
            <a:spLocks noGrp="1"/>
          </p:cNvSpPr>
          <p:nvPr>
            <p:ph sz="quarter" idx="13" hasCustomPrompt="1"/>
          </p:nvPr>
        </p:nvSpPr>
        <p:spPr>
          <a:xfrm>
            <a:off x="5508898" y="6462713"/>
            <a:ext cx="2088307" cy="215900"/>
          </a:xfrm>
          <a:prstGeom prst="rect">
            <a:avLst/>
          </a:prstGeom>
        </p:spPr>
        <p:txBody>
          <a:bodyPr/>
          <a:lstStyle>
            <a:lvl1pPr algn="r">
              <a:buNone/>
              <a:defRPr sz="800" b="1" cap="all" baseline="0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BE" dirty="0" smtClean="0"/>
              <a:t>vrijdag 6 januari 2012</a:t>
            </a:r>
            <a:endParaRPr lang="nl-BE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 flipV="1">
            <a:off x="272161" y="1710333"/>
            <a:ext cx="7036937" cy="8845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198165"/>
            <a:ext cx="1130300" cy="782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543" y="1031439"/>
            <a:ext cx="8641723" cy="687739"/>
          </a:xfrm>
          <a:prstGeom prst="rect">
            <a:avLst/>
          </a:prstGeom>
        </p:spPr>
        <p:txBody>
          <a:bodyPr lIns="91552" tIns="45776" rIns="91552" bIns="45776" anchor="b" anchorCtr="0">
            <a:normAutofit/>
          </a:bodyPr>
          <a:lstStyle>
            <a:lvl1pPr algn="l">
              <a:defRPr sz="2000" b="1" cap="all" baseline="0">
                <a:solidFill>
                  <a:srgbClr val="7B127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 flipV="1">
            <a:off x="272161" y="1719178"/>
            <a:ext cx="8549105" cy="1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9543" y="1817426"/>
            <a:ext cx="8641723" cy="4568550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buClr>
                <a:srgbClr val="7B1272"/>
              </a:buClr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7B1272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7B127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 hasCustomPrompt="1"/>
          </p:nvPr>
        </p:nvSpPr>
        <p:spPr>
          <a:xfrm>
            <a:off x="5508898" y="6462713"/>
            <a:ext cx="2088307" cy="215900"/>
          </a:xfrm>
          <a:prstGeom prst="rect">
            <a:avLst/>
          </a:prstGeom>
        </p:spPr>
        <p:txBody>
          <a:bodyPr/>
          <a:lstStyle>
            <a:lvl1pPr algn="r">
              <a:buNone/>
              <a:defRPr sz="800" b="1" cap="all" baseline="0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BE" dirty="0" smtClean="0"/>
              <a:t>vrijdag 6 januari 2012</a:t>
            </a:r>
            <a:endParaRPr lang="nl-BE" dirty="0"/>
          </a:p>
        </p:txBody>
      </p:sp>
      <p:pic>
        <p:nvPicPr>
          <p:cNvPr id="12" name="Picture 1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198165"/>
            <a:ext cx="1130300" cy="782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9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6" name="Rechthoek 5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9" name="Afbeelding 8" descr="0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5171" y="0"/>
            <a:ext cx="1004295" cy="1702403"/>
          </a:xfrm>
          <a:prstGeom prst="rect">
            <a:avLst/>
          </a:prstGeom>
        </p:spPr>
      </p:pic>
      <p:pic>
        <p:nvPicPr>
          <p:cNvPr id="11" name="Afbeelding 10" descr="PMV_log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315" y="198165"/>
            <a:ext cx="1328836" cy="641241"/>
          </a:xfrm>
          <a:prstGeom prst="rect">
            <a:avLst/>
          </a:prstGeom>
        </p:spPr>
      </p:pic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4"/>
          </p:nvPr>
        </p:nvSpPr>
        <p:spPr>
          <a:xfrm>
            <a:off x="0" y="-72008"/>
            <a:ext cx="7597130" cy="70389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6" name="Afbeelding 5" descr="PMV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315" y="198165"/>
            <a:ext cx="1328836" cy="641241"/>
          </a:xfrm>
          <a:prstGeom prst="rect">
            <a:avLst/>
          </a:prstGeom>
        </p:spPr>
      </p:pic>
      <p:pic>
        <p:nvPicPr>
          <p:cNvPr id="7" name="Afbeelding 6" descr="0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5171" y="1710333"/>
            <a:ext cx="1004295" cy="1702403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1" name="Rechthoek 10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4"/>
          </p:nvPr>
        </p:nvSpPr>
        <p:spPr>
          <a:xfrm>
            <a:off x="1" y="-72008"/>
            <a:ext cx="7597130" cy="70389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6" name="Rechthoek 5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9" name="Afbeelding 8" descr="PMV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315" y="198165"/>
            <a:ext cx="1328836" cy="641241"/>
          </a:xfrm>
          <a:prstGeom prst="rect">
            <a:avLst/>
          </a:prstGeom>
        </p:spPr>
      </p:pic>
      <p:pic>
        <p:nvPicPr>
          <p:cNvPr id="11" name="Afbeelding 10" descr="0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5171" y="3416052"/>
            <a:ext cx="1004295" cy="1702403"/>
          </a:xfrm>
          <a:prstGeom prst="rect">
            <a:avLst/>
          </a:prstGeom>
        </p:spPr>
      </p:pic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4"/>
          </p:nvPr>
        </p:nvSpPr>
        <p:spPr>
          <a:xfrm>
            <a:off x="1" y="-72008"/>
            <a:ext cx="7597130" cy="70389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6" name="Rechthoek 5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9" name="Afbeelding 8" descr="PMV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315" y="198165"/>
            <a:ext cx="1328836" cy="641241"/>
          </a:xfrm>
          <a:prstGeom prst="rect">
            <a:avLst/>
          </a:prstGeom>
        </p:spPr>
      </p:pic>
      <p:pic>
        <p:nvPicPr>
          <p:cNvPr id="11" name="Afbeelding 10" descr="0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5171" y="5174647"/>
            <a:ext cx="1004295" cy="1702403"/>
          </a:xfrm>
          <a:prstGeom prst="rect">
            <a:avLst/>
          </a:prstGeom>
        </p:spPr>
      </p:pic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4"/>
          </p:nvPr>
        </p:nvSpPr>
        <p:spPr>
          <a:xfrm>
            <a:off x="1" y="-72008"/>
            <a:ext cx="7597130" cy="70389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4522" y="2114307"/>
            <a:ext cx="503634" cy="3095873"/>
          </a:xfrm>
          <a:prstGeom prst="rect">
            <a:avLst/>
          </a:prstGeom>
        </p:spPr>
        <p:txBody>
          <a:bodyPr/>
          <a:lstStyle>
            <a:lvl1pPr algn="r">
              <a:buNone/>
              <a:defRPr sz="40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pPr lvl="0"/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642290" y="2196529"/>
            <a:ext cx="6503298" cy="3456384"/>
          </a:xfrm>
          <a:prstGeom prst="rect">
            <a:avLst/>
          </a:prstGeom>
        </p:spPr>
        <p:txBody>
          <a:bodyPr lIns="91552" tIns="45776" rIns="91552" bIns="45776" anchor="t" anchorCtr="0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BE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396330" cy="6877050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396330" y="0"/>
            <a:ext cx="396330" cy="687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784079" y="-13854"/>
            <a:ext cx="396330" cy="68909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 descr="logo_PMV_wit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3154" y="6102821"/>
            <a:ext cx="907809" cy="4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kst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543" y="1031439"/>
            <a:ext cx="7417587" cy="687739"/>
          </a:xfrm>
          <a:prstGeom prst="rect">
            <a:avLst/>
          </a:prstGeom>
        </p:spPr>
        <p:txBody>
          <a:bodyPr lIns="91552" tIns="45776" rIns="91552" bIns="45776" anchor="b" anchorCtr="0">
            <a:normAutofit/>
          </a:bodyPr>
          <a:lstStyle>
            <a:lvl1pPr algn="l">
              <a:defRPr sz="2000" b="1" cap="all" baseline="0">
                <a:solidFill>
                  <a:srgbClr val="7B127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 flipV="1">
            <a:off x="272161" y="1710333"/>
            <a:ext cx="7036937" cy="8845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9543" y="1817426"/>
            <a:ext cx="7417587" cy="4568550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buClr>
                <a:srgbClr val="7B1272"/>
              </a:buClr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7B1272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7B127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17" name="Afbeelding 16" descr="0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5171" y="0"/>
            <a:ext cx="1004295" cy="1702403"/>
          </a:xfrm>
          <a:prstGeom prst="rect">
            <a:avLst/>
          </a:prstGeom>
        </p:spPr>
      </p:pic>
      <p:pic>
        <p:nvPicPr>
          <p:cNvPr id="18" name="Afbeelding 17" descr="PMV_logo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2315" y="198165"/>
            <a:ext cx="1328836" cy="6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2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543" y="1031439"/>
            <a:ext cx="7417587" cy="687739"/>
          </a:xfrm>
          <a:prstGeom prst="rect">
            <a:avLst/>
          </a:prstGeom>
        </p:spPr>
        <p:txBody>
          <a:bodyPr lIns="91552" tIns="45776" rIns="91552" bIns="45776" anchor="b" anchorCtr="0">
            <a:normAutofit/>
          </a:bodyPr>
          <a:lstStyle>
            <a:lvl1pPr algn="l">
              <a:defRPr sz="2000" b="1" cap="all" baseline="0">
                <a:solidFill>
                  <a:srgbClr val="7B127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 flipV="1">
            <a:off x="272161" y="1710333"/>
            <a:ext cx="7036937" cy="8845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9543" y="1817426"/>
            <a:ext cx="7417587" cy="4568550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buClr>
                <a:srgbClr val="7B1272"/>
              </a:buClr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7B1272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7B127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17" name="Afbeelding 16" descr="0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5171" y="0"/>
            <a:ext cx="1004295" cy="1702403"/>
          </a:xfrm>
          <a:prstGeom prst="rect">
            <a:avLst/>
          </a:prstGeom>
        </p:spPr>
      </p:pic>
      <p:pic>
        <p:nvPicPr>
          <p:cNvPr id="18" name="Afbeelding 17" descr="PMV_logo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2315" y="198165"/>
            <a:ext cx="1328836" cy="6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4522" y="2114307"/>
            <a:ext cx="503634" cy="3095873"/>
          </a:xfrm>
          <a:prstGeom prst="rect">
            <a:avLst/>
          </a:prstGeom>
        </p:spPr>
        <p:txBody>
          <a:bodyPr/>
          <a:lstStyle>
            <a:lvl1pPr algn="r">
              <a:buNone/>
              <a:defRPr sz="4000">
                <a:solidFill>
                  <a:schemeClr val="accent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642290" y="2196529"/>
            <a:ext cx="6503298" cy="3456384"/>
          </a:xfrm>
          <a:prstGeom prst="rect">
            <a:avLst/>
          </a:prstGeom>
        </p:spPr>
        <p:txBody>
          <a:bodyPr lIns="91552" tIns="45776" rIns="91552" bIns="45776" anchor="t" anchorCtr="0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396330" cy="687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396330" y="0"/>
            <a:ext cx="396330" cy="6877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784079" y="-13854"/>
            <a:ext cx="396330" cy="6890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 descr="logo_PMV_wit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3154" y="6102821"/>
            <a:ext cx="907809" cy="4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5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4522" y="2114307"/>
            <a:ext cx="503634" cy="3095873"/>
          </a:xfrm>
          <a:prstGeom prst="rect">
            <a:avLst/>
          </a:prstGeom>
        </p:spPr>
        <p:txBody>
          <a:bodyPr/>
          <a:lstStyle>
            <a:lvl1pPr algn="r">
              <a:buNone/>
              <a:defRPr sz="40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pPr lvl="0"/>
            <a:r>
              <a:rPr lang="nl-BE" dirty="0" smtClean="0"/>
              <a:t>1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642290" y="2196529"/>
            <a:ext cx="6503298" cy="3456384"/>
          </a:xfrm>
          <a:prstGeom prst="rect">
            <a:avLst/>
          </a:prstGeom>
        </p:spPr>
        <p:txBody>
          <a:bodyPr lIns="91552" tIns="45776" rIns="91552" bIns="45776" anchor="t" anchorCtr="0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BE" dirty="0"/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396330" cy="6877050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396330" y="0"/>
            <a:ext cx="396330" cy="687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784079" y="-13854"/>
            <a:ext cx="396330" cy="68909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 descr="logo_PMV_wit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3154" y="6102821"/>
            <a:ext cx="907809" cy="438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4522" y="2114307"/>
            <a:ext cx="503634" cy="3095873"/>
          </a:xfrm>
          <a:prstGeom prst="rect">
            <a:avLst/>
          </a:prstGeom>
        </p:spPr>
        <p:txBody>
          <a:bodyPr/>
          <a:lstStyle>
            <a:lvl1pPr algn="r">
              <a:buNone/>
              <a:defRPr sz="4000">
                <a:solidFill>
                  <a:schemeClr val="accent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nl-BE" dirty="0" smtClean="0"/>
              <a:t>2</a:t>
            </a:r>
            <a:endParaRPr lang="nl-BE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642290" y="2196529"/>
            <a:ext cx="6503298" cy="3456384"/>
          </a:xfrm>
          <a:prstGeom prst="rect">
            <a:avLst/>
          </a:prstGeom>
        </p:spPr>
        <p:txBody>
          <a:bodyPr lIns="91552" tIns="45776" rIns="91552" bIns="45776" anchor="t" anchorCtr="0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396330" cy="687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396330" y="0"/>
            <a:ext cx="396330" cy="6877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784079" y="-13854"/>
            <a:ext cx="396330" cy="6890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 descr="logo_PMV_wit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3154" y="6102821"/>
            <a:ext cx="907809" cy="438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4522" y="2114307"/>
            <a:ext cx="503634" cy="3095873"/>
          </a:xfrm>
          <a:prstGeom prst="rect">
            <a:avLst/>
          </a:prstGeom>
        </p:spPr>
        <p:txBody>
          <a:bodyPr/>
          <a:lstStyle>
            <a:lvl1pPr algn="r">
              <a:buNone/>
              <a:defRPr sz="4000">
                <a:solidFill>
                  <a:schemeClr val="accent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nl-BE" dirty="0" smtClean="0"/>
              <a:t>3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642290" y="2196529"/>
            <a:ext cx="6503298" cy="3456384"/>
          </a:xfrm>
          <a:prstGeom prst="rect">
            <a:avLst/>
          </a:prstGeom>
        </p:spPr>
        <p:txBody>
          <a:bodyPr lIns="91552" tIns="45776" rIns="91552" bIns="45776" anchor="t" anchorCtr="0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396330" cy="687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396330" y="0"/>
            <a:ext cx="396330" cy="6877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784079" y="-13854"/>
            <a:ext cx="396330" cy="6890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 descr="logo_PMV_wit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3154" y="6102821"/>
            <a:ext cx="907809" cy="438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2124522" y="2114307"/>
            <a:ext cx="503634" cy="3095873"/>
          </a:xfrm>
          <a:prstGeom prst="rect">
            <a:avLst/>
          </a:prstGeom>
        </p:spPr>
        <p:txBody>
          <a:bodyPr/>
          <a:lstStyle>
            <a:lvl1pPr algn="r">
              <a:buNone/>
              <a:defRPr sz="4000">
                <a:solidFill>
                  <a:schemeClr val="accent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nl-BE" dirty="0" smtClean="0"/>
              <a:t>4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2642290" y="2196529"/>
            <a:ext cx="6503298" cy="3456384"/>
          </a:xfrm>
          <a:prstGeom prst="rect">
            <a:avLst/>
          </a:prstGeom>
        </p:spPr>
        <p:txBody>
          <a:bodyPr lIns="91552" tIns="45776" rIns="91552" bIns="45776" anchor="t" anchorCtr="0"/>
          <a:lstStyle>
            <a:lvl1pPr algn="l">
              <a:lnSpc>
                <a:spcPts val="5000"/>
              </a:lnSpc>
              <a:defRPr sz="5000" b="1" i="0" cap="all" baseline="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</a:t>
            </a:r>
            <a:endParaRPr lang="nl-BE" dirty="0"/>
          </a:p>
        </p:txBody>
      </p:sp>
      <p:sp>
        <p:nvSpPr>
          <p:cNvPr id="4" name="Rechthoek 3"/>
          <p:cNvSpPr/>
          <p:nvPr userDrawn="1"/>
        </p:nvSpPr>
        <p:spPr>
          <a:xfrm>
            <a:off x="0" y="0"/>
            <a:ext cx="396330" cy="68770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5" name="Rechthoek 4"/>
          <p:cNvSpPr/>
          <p:nvPr userDrawn="1"/>
        </p:nvSpPr>
        <p:spPr>
          <a:xfrm>
            <a:off x="396330" y="0"/>
            <a:ext cx="396330" cy="6877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6" name="Rechthoek 5"/>
          <p:cNvSpPr/>
          <p:nvPr userDrawn="1"/>
        </p:nvSpPr>
        <p:spPr>
          <a:xfrm>
            <a:off x="784079" y="-13854"/>
            <a:ext cx="396330" cy="6890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 descr="logo_PMV_wit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3154" y="6102821"/>
            <a:ext cx="907809" cy="4380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543" y="1031439"/>
            <a:ext cx="7417587" cy="687739"/>
          </a:xfrm>
          <a:prstGeom prst="rect">
            <a:avLst/>
          </a:prstGeom>
        </p:spPr>
        <p:txBody>
          <a:bodyPr lIns="91552" tIns="45776" rIns="91552" bIns="45776" anchor="b" anchorCtr="0">
            <a:normAutofit/>
          </a:bodyPr>
          <a:lstStyle>
            <a:lvl1pPr algn="l">
              <a:defRPr sz="2000" b="1" cap="all" baseline="0">
                <a:solidFill>
                  <a:srgbClr val="7B127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 flipV="1">
            <a:off x="272161" y="1710333"/>
            <a:ext cx="7036937" cy="8845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9543" y="1817426"/>
            <a:ext cx="7417587" cy="4568550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buClr>
                <a:srgbClr val="7B1272"/>
              </a:buClr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7B1272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7B127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 hasCustomPrompt="1"/>
          </p:nvPr>
        </p:nvSpPr>
        <p:spPr>
          <a:xfrm>
            <a:off x="5508898" y="6462713"/>
            <a:ext cx="2088307" cy="215900"/>
          </a:xfrm>
          <a:prstGeom prst="rect">
            <a:avLst/>
          </a:prstGeom>
        </p:spPr>
        <p:txBody>
          <a:bodyPr/>
          <a:lstStyle>
            <a:lvl1pPr algn="r">
              <a:buNone/>
              <a:defRPr sz="800" b="1" cap="all" baseline="0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BE" dirty="0" smtClean="0"/>
              <a:t>vrijdag 6 januari 2012</a:t>
            </a:r>
            <a:endParaRPr lang="nl-BE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17" name="Afbeelding 16" descr="0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5171" y="0"/>
            <a:ext cx="1004295" cy="1702403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198165"/>
            <a:ext cx="1130300" cy="782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238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543" y="1031439"/>
            <a:ext cx="7417587" cy="687739"/>
          </a:xfrm>
          <a:prstGeom prst="rect">
            <a:avLst/>
          </a:prstGeom>
        </p:spPr>
        <p:txBody>
          <a:bodyPr lIns="91552" tIns="45776" rIns="91552" bIns="45776" anchor="b" anchorCtr="0">
            <a:normAutofit/>
          </a:bodyPr>
          <a:lstStyle>
            <a:lvl1pPr algn="l">
              <a:defRPr sz="2000" b="1" cap="all" baseline="0">
                <a:solidFill>
                  <a:srgbClr val="7B127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 flipV="1">
            <a:off x="272161" y="1710333"/>
            <a:ext cx="7036937" cy="8845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79543" y="1817426"/>
            <a:ext cx="7417587" cy="4568550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buClr>
                <a:srgbClr val="7B1272"/>
              </a:buClr>
              <a:buFontTx/>
              <a:buBlip>
                <a:blip r:embed="rId2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7B1272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7B127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3" hasCustomPrompt="1"/>
          </p:nvPr>
        </p:nvSpPr>
        <p:spPr>
          <a:xfrm>
            <a:off x="5508898" y="6462713"/>
            <a:ext cx="2088307" cy="215900"/>
          </a:xfrm>
          <a:prstGeom prst="rect">
            <a:avLst/>
          </a:prstGeom>
        </p:spPr>
        <p:txBody>
          <a:bodyPr/>
          <a:lstStyle>
            <a:lvl1pPr algn="r">
              <a:buNone/>
              <a:defRPr sz="800" b="1" cap="all" baseline="0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BE" dirty="0" smtClean="0"/>
              <a:t>vrijdag 6 januari 2012</a:t>
            </a:r>
            <a:endParaRPr lang="nl-BE" dirty="0"/>
          </a:p>
        </p:txBody>
      </p:sp>
      <p:sp>
        <p:nvSpPr>
          <p:cNvPr id="16" name="Rechthoek 15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17" name="Afbeelding 16" descr="0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5171" y="0"/>
            <a:ext cx="1004295" cy="1702403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198165"/>
            <a:ext cx="1130300" cy="78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18" name="Afbeelding 17" descr="0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5171" y="1710333"/>
            <a:ext cx="1004295" cy="1702403"/>
          </a:xfrm>
          <a:prstGeom prst="rect">
            <a:avLst/>
          </a:prstGeom>
        </p:spPr>
      </p:pic>
      <p:sp>
        <p:nvSpPr>
          <p:cNvPr id="11" name="Rechthoek 10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9543" y="1031439"/>
            <a:ext cx="7417587" cy="687739"/>
          </a:xfrm>
          <a:prstGeom prst="rect">
            <a:avLst/>
          </a:prstGeom>
        </p:spPr>
        <p:txBody>
          <a:bodyPr lIns="91552" tIns="45776" rIns="91552" bIns="45776" anchor="b" anchorCtr="0">
            <a:normAutofit/>
          </a:bodyPr>
          <a:lstStyle>
            <a:lvl1pPr algn="l">
              <a:defRPr sz="2000" b="1" cap="all" baseline="0">
                <a:solidFill>
                  <a:srgbClr val="7B127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9543" y="1817426"/>
            <a:ext cx="7417587" cy="4568550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buClr>
                <a:srgbClr val="7B1272"/>
              </a:buClr>
              <a:buFontTx/>
              <a:buBlip>
                <a:blip r:embed="rId3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7B1272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7B127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Tijdelijke aanduiding voor inhoud 10"/>
          <p:cNvSpPr>
            <a:spLocks noGrp="1"/>
          </p:cNvSpPr>
          <p:nvPr>
            <p:ph sz="quarter" idx="13" hasCustomPrompt="1"/>
          </p:nvPr>
        </p:nvSpPr>
        <p:spPr>
          <a:xfrm>
            <a:off x="5508898" y="6462713"/>
            <a:ext cx="2088307" cy="215900"/>
          </a:xfrm>
          <a:prstGeom prst="rect">
            <a:avLst/>
          </a:prstGeom>
        </p:spPr>
        <p:txBody>
          <a:bodyPr/>
          <a:lstStyle>
            <a:lvl1pPr algn="r">
              <a:buNone/>
              <a:defRPr sz="800" b="1" cap="all" baseline="0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BE" dirty="0" smtClean="0"/>
              <a:t>vrijdag 6 januari 2012</a:t>
            </a:r>
            <a:endParaRPr lang="nl-BE" dirty="0"/>
          </a:p>
        </p:txBody>
      </p:sp>
      <p:cxnSp>
        <p:nvCxnSpPr>
          <p:cNvPr id="12" name="Rechte verbindingslijn 11"/>
          <p:cNvCxnSpPr/>
          <p:nvPr userDrawn="1"/>
        </p:nvCxnSpPr>
        <p:spPr>
          <a:xfrm flipV="1">
            <a:off x="272161" y="1710333"/>
            <a:ext cx="7036937" cy="8845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198165"/>
            <a:ext cx="1130300" cy="782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7625502" y="-233883"/>
            <a:ext cx="1008112" cy="72131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8633527" y="-9438"/>
            <a:ext cx="155810" cy="6973556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8786521" y="-233883"/>
            <a:ext cx="178761" cy="72728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8965282" y="-161875"/>
            <a:ext cx="180306" cy="73448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accent3"/>
              </a:solidFill>
            </a:endParaRPr>
          </a:p>
        </p:txBody>
      </p:sp>
      <p:pic>
        <p:nvPicPr>
          <p:cNvPr id="17" name="Afbeelding 16" descr="0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5171" y="3416052"/>
            <a:ext cx="1004295" cy="170240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9543" y="1031439"/>
            <a:ext cx="7417587" cy="687739"/>
          </a:xfrm>
          <a:prstGeom prst="rect">
            <a:avLst/>
          </a:prstGeom>
        </p:spPr>
        <p:txBody>
          <a:bodyPr lIns="91552" tIns="45776" rIns="91552" bIns="45776" anchor="b" anchorCtr="0">
            <a:normAutofit/>
          </a:bodyPr>
          <a:lstStyle>
            <a:lvl1pPr algn="l">
              <a:defRPr sz="2000" b="1" cap="all" baseline="0">
                <a:solidFill>
                  <a:srgbClr val="7B1272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79543" y="1817426"/>
            <a:ext cx="7417587" cy="4568550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buClr>
                <a:srgbClr val="7B1272"/>
              </a:buClr>
              <a:buFontTx/>
              <a:buBlip>
                <a:blip r:embed="rId3"/>
              </a:buBlip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rgbClr val="7B1272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7B127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7B1272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895626" y="3612752"/>
            <a:ext cx="321593" cy="366139"/>
          </a:xfrm>
          <a:prstGeom prst="rect">
            <a:avLst/>
          </a:prstGeom>
        </p:spPr>
        <p:txBody>
          <a:bodyPr lIns="91552" tIns="45776" rIns="91552" bIns="45776"/>
          <a:lstStyle>
            <a:lvl1pPr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70269A6-515E-4956-84E1-FEDB10303D3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jdelijke aanduiding voor inhoud 10"/>
          <p:cNvSpPr>
            <a:spLocks noGrp="1"/>
          </p:cNvSpPr>
          <p:nvPr>
            <p:ph sz="quarter" idx="13" hasCustomPrompt="1"/>
          </p:nvPr>
        </p:nvSpPr>
        <p:spPr>
          <a:xfrm>
            <a:off x="5508898" y="6462713"/>
            <a:ext cx="2088307" cy="215900"/>
          </a:xfrm>
          <a:prstGeom prst="rect">
            <a:avLst/>
          </a:prstGeom>
        </p:spPr>
        <p:txBody>
          <a:bodyPr/>
          <a:lstStyle>
            <a:lvl1pPr algn="r">
              <a:buNone/>
              <a:defRPr sz="800" b="1" cap="all" baseline="0">
                <a:solidFill>
                  <a:srgbClr val="7B12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BE" dirty="0" smtClean="0"/>
              <a:t>vrijdag 6 januari 2012</a:t>
            </a:r>
            <a:endParaRPr lang="nl-BE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 flipV="1">
            <a:off x="272161" y="1710333"/>
            <a:ext cx="7036937" cy="8845"/>
          </a:xfrm>
          <a:prstGeom prst="line">
            <a:avLst/>
          </a:prstGeom>
          <a:ln>
            <a:solidFill>
              <a:srgbClr val="7B1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6" y="198165"/>
            <a:ext cx="1130300" cy="782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B9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0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180377" cy="687705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3924722" y="1"/>
            <a:ext cx="144016" cy="6877050"/>
          </a:xfrm>
          <a:prstGeom prst="rect">
            <a:avLst/>
          </a:prstGeom>
          <a:solidFill>
            <a:srgbClr val="B8B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/>
          <p:cNvSpPr/>
          <p:nvPr userDrawn="1"/>
        </p:nvSpPr>
        <p:spPr>
          <a:xfrm>
            <a:off x="4068738" y="0"/>
            <a:ext cx="576064" cy="6877050"/>
          </a:xfrm>
          <a:prstGeom prst="rect">
            <a:avLst/>
          </a:prstGeom>
          <a:solidFill>
            <a:srgbClr val="EF3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/>
          <p:cNvSpPr/>
          <p:nvPr userDrawn="1"/>
        </p:nvSpPr>
        <p:spPr>
          <a:xfrm>
            <a:off x="3132634" y="0"/>
            <a:ext cx="792088" cy="6877050"/>
          </a:xfrm>
          <a:prstGeom prst="rect">
            <a:avLst/>
          </a:prstGeom>
          <a:solidFill>
            <a:srgbClr val="781D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55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321" indent="-343321" algn="l" defTabSz="9155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862" indent="-286101" algn="l" defTabSz="9155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403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65" indent="-228881" algn="l" defTabSz="9155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926" indent="-228881" algn="l" defTabSz="9155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687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448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209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971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761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522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284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045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806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6567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4328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2090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702" r:id="rId5"/>
  </p:sldLayoutIdLst>
  <p:hf hdr="0" ftr="0"/>
  <p:txStyles>
    <p:titleStyle>
      <a:lvl1pPr algn="ctr" defTabSz="9155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321" indent="-343321" algn="l" defTabSz="9155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862" indent="-286101" algn="l" defTabSz="9155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403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65" indent="-228881" algn="l" defTabSz="9155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926" indent="-228881" algn="l" defTabSz="9155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687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448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209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971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761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522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284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045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806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6567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4328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2090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97" r:id="rId4"/>
    <p:sldLayoutId id="2147483701" r:id="rId5"/>
    <p:sldLayoutId id="2147483695" r:id="rId6"/>
    <p:sldLayoutId id="2147483698" r:id="rId7"/>
    <p:sldLayoutId id="2147483699" r:id="rId8"/>
    <p:sldLayoutId id="2147483700" r:id="rId9"/>
    <p:sldLayoutId id="2147483703" r:id="rId10"/>
    <p:sldLayoutId id="2147483704" r:id="rId11"/>
    <p:sldLayoutId id="2147483705" r:id="rId12"/>
    <p:sldLayoutId id="2147483707" r:id="rId13"/>
  </p:sldLayoutIdLst>
  <p:hf hdr="0" ftr="0"/>
  <p:txStyles>
    <p:titleStyle>
      <a:lvl1pPr algn="ctr" defTabSz="91552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321" indent="-343321" algn="l" defTabSz="9155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862" indent="-286101" algn="l" defTabSz="91552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403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65" indent="-228881" algn="l" defTabSz="91552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926" indent="-228881" algn="l" defTabSz="91552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687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448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209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971" indent="-228881" algn="l" defTabSz="91552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761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522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284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045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806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6567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4328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2090" algn="l" defTabSz="915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http://t3.gstatic.com/images?q=tbn:ANd9GcQnh-cG2g8fq1H9T3ROXOZI18O6g-VfIsS0sKjeSd7nLa92fisyK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be/imgres?q=handelsbeurs+antwerpen&amp;sa=X&amp;hl=nl&amp;biw=1311&amp;bih=564&amp;tbm=isch&amp;tbnid=VfozMgstzAWg4M:&amp;imgrefurl=http://www.gva.be/regio-antwerpen-stad/antwerpen/handelsbeurs-lijdt-onder-extreme-verwaarlozing.aspx&amp;docid=JqXNHqNeT_cGEM&amp;imgurl=http://s1.gva.be/ahimgpath/assets_img_gva/2011/06/10/1899386/handelsbeurs-lijdt-onder-extreme-verwaarlozing-id1812090-515x320.jpg&amp;w=515&amp;h=320&amp;ei=m6KWUeemHMLs0gWZ5oDwAQ&amp;zoom=1&amp;iact=hc&amp;vpx=214&amp;vpy=142&amp;dur=1529&amp;hovh=177&amp;hovw=285&amp;tx=142&amp;ty=109&amp;page=1&amp;tbnh=137&amp;tbnw=205&amp;start=0&amp;ndsp=19&amp;ved=1t:429,r:14,s:0,i:1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860826" y="1350293"/>
            <a:ext cx="4104456" cy="2751073"/>
          </a:xfrm>
        </p:spPr>
        <p:txBody>
          <a:bodyPr/>
          <a:lstStyle/>
          <a:p>
            <a:r>
              <a:rPr lang="nl-BE" sz="3200" baseline="0" dirty="0"/>
              <a:t>Vlaamse</a:t>
            </a:r>
            <a:r>
              <a:rPr lang="nl-BE" sz="3200" baseline="0" dirty="0" smtClean="0"/>
              <a:t> erfgoedkluis</a:t>
            </a:r>
            <a:endParaRPr lang="nl-BE" sz="3200" dirty="0" smtClean="0"/>
          </a:p>
          <a:p>
            <a:endParaRPr lang="nl-BE" sz="40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1"/>
          </p:nvPr>
        </p:nvSpPr>
        <p:spPr>
          <a:xfrm>
            <a:off x="5148858" y="6246837"/>
            <a:ext cx="3744416" cy="792088"/>
          </a:xfrm>
        </p:spPr>
        <p:txBody>
          <a:bodyPr/>
          <a:lstStyle/>
          <a:p>
            <a:r>
              <a:rPr lang="nl-BE" dirty="0" smtClean="0"/>
              <a:t>10 mei 2014 – </a:t>
            </a:r>
            <a:r>
              <a:rPr lang="nl-BE" dirty="0" err="1" smtClean="0"/>
              <a:t>vlaams-brabant</a:t>
            </a:r>
            <a:r>
              <a:rPr lang="nl-BE" dirty="0" smtClean="0"/>
              <a:t> drinkt</a:t>
            </a:r>
            <a:endParaRPr lang="nl-BE" dirty="0"/>
          </a:p>
        </p:txBody>
      </p:sp>
      <p:sp>
        <p:nvSpPr>
          <p:cNvPr id="4" name="Tijdelijke aanduiding voor inhoud 6"/>
          <p:cNvSpPr txBox="1">
            <a:spLocks/>
          </p:cNvSpPr>
          <p:nvPr/>
        </p:nvSpPr>
        <p:spPr>
          <a:xfrm>
            <a:off x="5940946" y="5958805"/>
            <a:ext cx="3024336" cy="792088"/>
          </a:xfrm>
          <a:prstGeom prst="rect">
            <a:avLst/>
          </a:prstGeom>
        </p:spPr>
        <p:txBody>
          <a:bodyPr/>
          <a:lstStyle>
            <a:lvl1pPr marL="343321" indent="-343321" algn="r" defTabSz="915522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 cap="all" baseline="0">
                <a:solidFill>
                  <a:srgbClr val="7B127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3862" indent="-286101" algn="l" defTabSz="9155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403" indent="-228881" algn="l" defTabSz="9155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165" indent="-228881" algn="l" defTabSz="91552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926" indent="-228881" algn="l" defTabSz="91552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7687" indent="-228881" algn="l" defTabSz="9155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5448" indent="-228881" algn="l" defTabSz="9155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3209" indent="-228881" algn="l" defTabSz="9155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90971" indent="-228881" algn="l" defTabSz="9155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82" y="3942581"/>
            <a:ext cx="386847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Overijse</a:t>
            </a:r>
            <a:r>
              <a:rPr lang="nl-BE" dirty="0" smtClean="0"/>
              <a:t> - Sanatorium </a:t>
            </a:r>
            <a:r>
              <a:rPr lang="nl-BE" dirty="0" err="1" smtClean="0"/>
              <a:t>lemaire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Aanleiding = omvorming sanatorium (geklasseerd als </a:t>
            </a:r>
            <a:r>
              <a:rPr lang="nl-BE" dirty="0" err="1" smtClean="0"/>
              <a:t>monument+landschap</a:t>
            </a:r>
            <a:r>
              <a:rPr lang="nl-BE" dirty="0" smtClean="0"/>
              <a:t>) naar een woonzorgcentrum</a:t>
            </a:r>
          </a:p>
          <a:p>
            <a:r>
              <a:rPr lang="nl-BE" dirty="0" smtClean="0"/>
              <a:t>Prospectus openbare aanbieding aandelen </a:t>
            </a:r>
            <a:r>
              <a:rPr lang="nl-BE" dirty="0" err="1" smtClean="0"/>
              <a:t>Vulpia</a:t>
            </a:r>
            <a:r>
              <a:rPr lang="nl-BE" dirty="0" smtClean="0"/>
              <a:t> Share 19/6/2013</a:t>
            </a:r>
          </a:p>
          <a:p>
            <a:r>
              <a:rPr lang="nl-BE" dirty="0" smtClean="0"/>
              <a:t>Investeringsaanvraag op 2 niveaus:</a:t>
            </a:r>
          </a:p>
          <a:p>
            <a:pPr lvl="1"/>
            <a:r>
              <a:rPr lang="nl-BE" dirty="0" err="1" smtClean="0"/>
              <a:t>Vulpia</a:t>
            </a:r>
            <a:r>
              <a:rPr lang="nl-BE" dirty="0" smtClean="0"/>
              <a:t> Share </a:t>
            </a:r>
            <a:r>
              <a:rPr lang="nl-BE" dirty="0" err="1" smtClean="0"/>
              <a:t>cvba</a:t>
            </a:r>
            <a:r>
              <a:rPr lang="nl-BE" dirty="0" smtClean="0"/>
              <a:t> – </a:t>
            </a:r>
            <a:r>
              <a:rPr lang="nl-BE" dirty="0" err="1" smtClean="0"/>
              <a:t>ophaling</a:t>
            </a:r>
            <a:r>
              <a:rPr lang="nl-BE" dirty="0" smtClean="0"/>
              <a:t> coöperatief kapitaal</a:t>
            </a:r>
          </a:p>
          <a:p>
            <a:pPr lvl="1"/>
            <a:r>
              <a:rPr lang="nl-BE" dirty="0" smtClean="0"/>
              <a:t>Projectvennootschap </a:t>
            </a:r>
            <a:r>
              <a:rPr lang="nl-BE" dirty="0" err="1" smtClean="0"/>
              <a:t>Tombeekheyde</a:t>
            </a:r>
            <a:r>
              <a:rPr lang="nl-BE" dirty="0" smtClean="0"/>
              <a:t> nv</a:t>
            </a:r>
          </a:p>
          <a:p>
            <a:pPr lvl="1"/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fld id="{6C6E92E6-2251-4500-8750-5D0FBC543429}" type="datetime2">
              <a:rPr lang="nl-BE" smtClean="0"/>
              <a:pPr/>
              <a:t>zaterdag 10 mei 2014</a:t>
            </a:fld>
            <a:endParaRPr lang="nl-B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03" y="3942861"/>
            <a:ext cx="390569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52" y="3942581"/>
            <a:ext cx="383425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4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Steenokkerzeel</a:t>
            </a:r>
            <a:r>
              <a:rPr lang="nl-BE" dirty="0" smtClean="0"/>
              <a:t> - Kasteel van ham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BE" dirty="0" smtClean="0"/>
          </a:p>
          <a:p>
            <a:pPr lvl="0"/>
            <a:r>
              <a:rPr lang="nl-BE" dirty="0" smtClean="0"/>
              <a:t>Leegstaand </a:t>
            </a:r>
            <a:r>
              <a:rPr lang="nl-BE" dirty="0"/>
              <a:t>kasteel en bijgebouwen + </a:t>
            </a:r>
            <a:r>
              <a:rPr lang="nl-BE" dirty="0" smtClean="0"/>
              <a:t>parkdomein</a:t>
            </a:r>
          </a:p>
          <a:p>
            <a:pPr lvl="0"/>
            <a:endParaRPr lang="en-US" dirty="0"/>
          </a:p>
          <a:p>
            <a:pPr lvl="0"/>
            <a:r>
              <a:rPr lang="nl-BE" dirty="0"/>
              <a:t>Beschermd monument (KB 04.04.1944</a:t>
            </a:r>
            <a:r>
              <a:rPr lang="nl-BE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nl-BE" dirty="0"/>
              <a:t>Opdracht door VO aan VEK : </a:t>
            </a:r>
            <a:endParaRPr lang="en-US" dirty="0"/>
          </a:p>
          <a:p>
            <a:pPr lvl="1"/>
            <a:r>
              <a:rPr lang="nl-BE" dirty="0"/>
              <a:t>Marktconsultatie voor nieuwe exploitatie(s)</a:t>
            </a:r>
            <a:endParaRPr lang="en-US" dirty="0"/>
          </a:p>
          <a:p>
            <a:pPr lvl="1"/>
            <a:r>
              <a:rPr lang="nl-BE" dirty="0"/>
              <a:t>Gevolgd door gunningprocedure</a:t>
            </a:r>
            <a:endParaRPr lang="en-US" dirty="0"/>
          </a:p>
          <a:p>
            <a:pPr lvl="1"/>
            <a:r>
              <a:rPr lang="nl-BE" dirty="0"/>
              <a:t>Bespreking met gemeente voor bestemmingsmogelijkheden en overdracht beheer domein</a:t>
            </a:r>
            <a:endParaRPr lang="en-US" dirty="0"/>
          </a:p>
          <a:p>
            <a:pPr lvl="1"/>
            <a:r>
              <a:rPr lang="nl-BE" dirty="0"/>
              <a:t>Besprekingen agentschap OE voor verbouwingen en bestemming</a:t>
            </a:r>
            <a:endParaRPr lang="en-US" dirty="0"/>
          </a:p>
          <a:p>
            <a:pPr lvl="1"/>
            <a:r>
              <a:rPr lang="nl-BE" dirty="0"/>
              <a:t>Projectmanagement en -coördinatie</a:t>
            </a:r>
            <a:endParaRPr lang="en-US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66" y="2567257"/>
            <a:ext cx="3240360" cy="223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8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3</a:t>
            </a:r>
            <a:endParaRPr lang="nl-BE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Beheer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26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Beheer - levenscyclus</a:t>
            </a:r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fld id="{6C6E92E6-2251-4500-8750-5D0FBC543429}" type="datetime2">
              <a:rPr lang="nl-BE" smtClean="0"/>
              <a:pPr/>
              <a:t>zaterdag 10 mei 2014</a:t>
            </a:fld>
            <a:endParaRPr lang="nl-BE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BE" sz="1800" dirty="0" smtClean="0"/>
          </a:p>
          <a:p>
            <a:pPr lvl="0"/>
            <a:endParaRPr lang="nl-BE" sz="1800" dirty="0"/>
          </a:p>
          <a:p>
            <a:pPr lvl="0"/>
            <a:endParaRPr lang="nl-BE" sz="1800" dirty="0" smtClean="0"/>
          </a:p>
          <a:p>
            <a:pPr lvl="0"/>
            <a:endParaRPr lang="nl-BE" sz="1800" dirty="0"/>
          </a:p>
          <a:p>
            <a:pPr lvl="0"/>
            <a:endParaRPr lang="nl-BE" sz="1800" dirty="0" smtClean="0"/>
          </a:p>
          <a:p>
            <a:pPr lvl="0"/>
            <a:endParaRPr lang="nl-BE" sz="1800" dirty="0"/>
          </a:p>
          <a:p>
            <a:pPr lvl="0"/>
            <a:endParaRPr lang="nl-BE" sz="1800" dirty="0" smtClean="0"/>
          </a:p>
          <a:p>
            <a:pPr lvl="0"/>
            <a:endParaRPr lang="nl-BE" sz="1800" dirty="0"/>
          </a:p>
          <a:p>
            <a:pPr lvl="0"/>
            <a:endParaRPr lang="nl-BE" sz="1800" dirty="0" smtClean="0"/>
          </a:p>
          <a:p>
            <a:pPr lvl="0"/>
            <a:endParaRPr lang="nl-BE" sz="1800" dirty="0" smtClean="0"/>
          </a:p>
          <a:p>
            <a:pPr lvl="0"/>
            <a:r>
              <a:rPr lang="nl-BE" sz="1800" dirty="0" smtClean="0"/>
              <a:t>Problematiek/uitdagingen erfgoed:</a:t>
            </a:r>
            <a:endParaRPr lang="nl-BE" sz="1800" dirty="0"/>
          </a:p>
          <a:p>
            <a:pPr lvl="1"/>
            <a:r>
              <a:rPr lang="nl-BE" sz="1600" dirty="0" smtClean="0"/>
              <a:t>Continue doorloop &lt;&gt; duidelijke eindfase levensduur;</a:t>
            </a:r>
          </a:p>
          <a:p>
            <a:pPr lvl="1"/>
            <a:r>
              <a:rPr lang="nl-BE" sz="1600" dirty="0" smtClean="0"/>
              <a:t>Verduurzaming &lt;&gt; erfgoedwaarden;</a:t>
            </a:r>
          </a:p>
          <a:p>
            <a:pPr lvl="1"/>
            <a:r>
              <a:rPr lang="nl-BE" sz="1600" dirty="0" smtClean="0"/>
              <a:t>Hogere renovatiekosten &lt;&gt; standaardgebouw; </a:t>
            </a:r>
            <a:endParaRPr lang="nl-BE" sz="1600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1765970"/>
            <a:ext cx="7079158" cy="326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2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Beheer  - stimuli &amp; instrumenten</a:t>
            </a:r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fld id="{6C6E92E6-2251-4500-8750-5D0FBC543429}" type="datetime2">
              <a:rPr lang="nl-BE" smtClean="0"/>
              <a:pPr/>
              <a:t>zaterdag 10 mei 2014</a:t>
            </a:fld>
            <a:endParaRPr lang="nl-BE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z="1800" dirty="0" smtClean="0"/>
              <a:t>(Fiscale) stimuli – kosten reductie</a:t>
            </a:r>
          </a:p>
          <a:p>
            <a:pPr lvl="1"/>
            <a:r>
              <a:rPr lang="nl-BE" sz="1600" dirty="0" smtClean="0"/>
              <a:t>Reductie of schrapping registratierechten (Vlaams)</a:t>
            </a:r>
          </a:p>
          <a:p>
            <a:pPr lvl="1"/>
            <a:r>
              <a:rPr lang="nl-BE" sz="1600" dirty="0" smtClean="0"/>
              <a:t>Reductie </a:t>
            </a:r>
            <a:r>
              <a:rPr lang="nl-BE" sz="1600" dirty="0" err="1" smtClean="0"/>
              <a:t>BTW-tarifering</a:t>
            </a:r>
            <a:r>
              <a:rPr lang="nl-BE" sz="1600" dirty="0" smtClean="0"/>
              <a:t> (Federaal)</a:t>
            </a:r>
          </a:p>
          <a:p>
            <a:pPr lvl="1"/>
            <a:r>
              <a:rPr lang="nl-BE" sz="1600" dirty="0" smtClean="0"/>
              <a:t>Schrapping onroerende voorheffing (Vlaams)</a:t>
            </a:r>
          </a:p>
          <a:p>
            <a:pPr lvl="1"/>
            <a:r>
              <a:rPr lang="nl-BE" sz="1600" dirty="0" smtClean="0"/>
              <a:t>…</a:t>
            </a:r>
          </a:p>
          <a:p>
            <a:pPr marL="457761" lvl="1" indent="0">
              <a:buNone/>
            </a:pPr>
            <a:endParaRPr lang="nl-BE" sz="1800" dirty="0" smtClean="0"/>
          </a:p>
          <a:p>
            <a:pPr marL="457761" lvl="1" indent="0">
              <a:buNone/>
            </a:pPr>
            <a:endParaRPr lang="nl-BE" sz="1800" dirty="0" smtClean="0"/>
          </a:p>
          <a:p>
            <a:pPr lvl="0"/>
            <a:endParaRPr lang="nl-BE" sz="1800" dirty="0" smtClean="0"/>
          </a:p>
          <a:p>
            <a:pPr lvl="0"/>
            <a:r>
              <a:rPr lang="nl-BE" sz="1800" dirty="0" smtClean="0"/>
              <a:t>Lange termijn visie onderhoud  en beheer erfgoed </a:t>
            </a:r>
            <a:endParaRPr lang="nl-BE" sz="1800" dirty="0"/>
          </a:p>
          <a:p>
            <a:pPr lvl="1"/>
            <a:r>
              <a:rPr lang="nl-BE" sz="1600" dirty="0" smtClean="0"/>
              <a:t>Preventief en curatief onderhoud vs. structureel onderhoud</a:t>
            </a:r>
          </a:p>
          <a:p>
            <a:pPr lvl="1"/>
            <a:r>
              <a:rPr lang="nl-BE" sz="1600" dirty="0" smtClean="0"/>
              <a:t>Beheersplan + financieel plan;</a:t>
            </a:r>
          </a:p>
          <a:p>
            <a:pPr lvl="1"/>
            <a:r>
              <a:rPr lang="nl-BE" sz="1600" dirty="0" smtClean="0"/>
              <a:t>Aandacht aanleg provisie voor structureel onderhoud vs. fiscaal niet interessant</a:t>
            </a:r>
          </a:p>
          <a:p>
            <a:pPr lvl="1"/>
            <a:r>
              <a:rPr lang="nl-BE" sz="1600" dirty="0" smtClean="0"/>
              <a:t>Concept onderhoudsverzekering ?</a:t>
            </a:r>
            <a:r>
              <a:rPr lang="nl-BE" sz="1600" dirty="0" smtClean="0"/>
              <a:t> </a:t>
            </a:r>
            <a:endParaRPr lang="nl-BE" sz="1600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2" name="Plus 1"/>
          <p:cNvSpPr/>
          <p:nvPr/>
        </p:nvSpPr>
        <p:spPr>
          <a:xfrm>
            <a:off x="2700586" y="3294509"/>
            <a:ext cx="864096" cy="79208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2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Dank voor uw aandacht</a:t>
            </a:r>
            <a:endParaRPr lang="nl-BE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54" y="5814789"/>
            <a:ext cx="1130300" cy="782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6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smtClean="0"/>
              <a:t>1</a:t>
            </a:r>
          </a:p>
          <a:p>
            <a:endParaRPr lang="nl-BE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Achtergrond</a:t>
            </a:r>
            <a:br>
              <a:rPr lang="nl-BE" dirty="0" smtClean="0"/>
            </a:br>
            <a:r>
              <a:rPr lang="nl-BE" dirty="0" smtClean="0"/>
              <a:t>en scope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2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INTRODUCTIE en context</a:t>
            </a:r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fld id="{6C6E92E6-2251-4500-8750-5D0FBC543429}" type="datetime2">
              <a:rPr lang="nl-BE" smtClean="0"/>
              <a:pPr/>
              <a:t>zaterdag 10 mei 2014</a:t>
            </a:fld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z="1800" dirty="0" smtClean="0"/>
              <a:t>Beleidsdoelstellingen minister bevoegd voor onroerend erfgoed in Vlaanderen: vereenvoudiging, herkenbaarheid, duidelijkheid, transparantie, modernisering, efficiëntie, effectiviteit en betaalbaarheid</a:t>
            </a:r>
          </a:p>
          <a:p>
            <a:pPr lvl="0"/>
            <a:r>
              <a:rPr lang="nl-BE" sz="1800" dirty="0" smtClean="0"/>
              <a:t>Behoeften en uitdagingen?</a:t>
            </a:r>
            <a:endParaRPr lang="nl-BE" sz="1800" dirty="0" smtClean="0"/>
          </a:p>
          <a:p>
            <a:pPr lvl="1"/>
            <a:r>
              <a:rPr lang="nl-BE" sz="1600" dirty="0" smtClean="0"/>
              <a:t>Bewaren/onderhoud/restauratie + ontsluiting + exploitatie</a:t>
            </a:r>
          </a:p>
          <a:p>
            <a:pPr lvl="1"/>
            <a:r>
              <a:rPr lang="nl-BE" sz="1600" dirty="0" smtClean="0"/>
              <a:t>Uiteenlopende financieringsvraagstukken</a:t>
            </a:r>
          </a:p>
          <a:p>
            <a:pPr lvl="0"/>
            <a:r>
              <a:rPr lang="nl-BE" sz="1800" dirty="0" smtClean="0"/>
              <a:t>Initiatieven:</a:t>
            </a:r>
            <a:endParaRPr lang="nl-BE" sz="1600" dirty="0" smtClean="0"/>
          </a:p>
          <a:p>
            <a:pPr lvl="1"/>
            <a:r>
              <a:rPr lang="nl-BE" sz="1600" dirty="0" smtClean="0"/>
              <a:t>Organisatie Vlaamse administratie</a:t>
            </a:r>
          </a:p>
          <a:p>
            <a:pPr lvl="1"/>
            <a:r>
              <a:rPr lang="nl-BE" sz="1600" dirty="0" smtClean="0"/>
              <a:t>Bundelen krachten erfgoedverenigingen: NEO -&gt; </a:t>
            </a:r>
            <a:r>
              <a:rPr lang="nl-BE" sz="1600" dirty="0" err="1" smtClean="0"/>
              <a:t>Herita</a:t>
            </a:r>
            <a:endParaRPr lang="nl-BE" sz="1600" dirty="0" smtClean="0"/>
          </a:p>
          <a:p>
            <a:pPr lvl="1"/>
            <a:r>
              <a:rPr lang="nl-BE" sz="1600" dirty="0" smtClean="0"/>
              <a:t>Decretale initiatieven</a:t>
            </a:r>
          </a:p>
          <a:p>
            <a:pPr lvl="1"/>
            <a:r>
              <a:rPr lang="nl-BE" sz="1600" dirty="0" smtClean="0"/>
              <a:t>Oprichting Vlaamse </a:t>
            </a:r>
            <a:r>
              <a:rPr lang="nl-BE" sz="1600" dirty="0" smtClean="0"/>
              <a:t>Erfgoedkluis</a:t>
            </a:r>
            <a:endParaRPr lang="nl-BE" sz="1600" dirty="0" smtClean="0"/>
          </a:p>
          <a:p>
            <a:r>
              <a:rPr lang="nl-BE" dirty="0" smtClean="0"/>
              <a:t>Centraal concept = uitbouw National Trust</a:t>
            </a:r>
          </a:p>
          <a:p>
            <a:pPr lvl="1"/>
            <a:r>
              <a:rPr lang="nl-BE" dirty="0" smtClean="0"/>
              <a:t>Erfgoedportefeuille</a:t>
            </a:r>
          </a:p>
          <a:p>
            <a:pPr lvl="1"/>
            <a:r>
              <a:rPr lang="nl-BE" dirty="0" smtClean="0"/>
              <a:t>Sterke verenigingswerking</a:t>
            </a:r>
          </a:p>
          <a:p>
            <a:pPr marL="457761" lvl="1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3294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Historiek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fld id="{6C6E92E6-2251-4500-8750-5D0FBC543429}" type="datetime2">
              <a:rPr lang="nl-BE" smtClean="0"/>
              <a:pPr/>
              <a:t>zaterdag 10 mei 2014</a:t>
            </a:fld>
            <a:endParaRPr lang="nl-BE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79543" y="1817426"/>
            <a:ext cx="7417587" cy="456855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1.1 Conceptnota VR 16/12/2011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1.2 Beslissing VR 19/04/2013 tot oprichting vennootschap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1.3 Oprichting Vlaamse Erfgoedkluis </a:t>
            </a:r>
            <a:r>
              <a:rPr lang="nl-BE" dirty="0" err="1" smtClean="0"/>
              <a:t>dd</a:t>
            </a:r>
            <a:r>
              <a:rPr lang="nl-BE" dirty="0" smtClean="0"/>
              <a:t> 13/6/2013</a:t>
            </a:r>
            <a:endParaRPr lang="nl-BE" dirty="0"/>
          </a:p>
          <a:p>
            <a:pPr lvl="1"/>
            <a:r>
              <a:rPr lang="nl-BE" dirty="0" smtClean="0"/>
              <a:t>nv</a:t>
            </a:r>
          </a:p>
          <a:p>
            <a:pPr lvl="1"/>
            <a:r>
              <a:rPr lang="nl-BE" dirty="0" smtClean="0"/>
              <a:t>2 partners: </a:t>
            </a:r>
            <a:r>
              <a:rPr lang="nl-BE" dirty="0" err="1" smtClean="0"/>
              <a:t>Herita</a:t>
            </a:r>
            <a:r>
              <a:rPr lang="nl-BE" dirty="0" smtClean="0"/>
              <a:t> vzw </a:t>
            </a:r>
            <a:r>
              <a:rPr lang="nl-BE" dirty="0" smtClean="0"/>
              <a:t>en </a:t>
            </a:r>
            <a:r>
              <a:rPr lang="nl-BE" dirty="0" err="1" smtClean="0"/>
              <a:t>ParticipatieMaatschappij</a:t>
            </a:r>
            <a:r>
              <a:rPr lang="nl-BE" dirty="0" smtClean="0"/>
              <a:t> </a:t>
            </a:r>
            <a:r>
              <a:rPr lang="nl-BE" dirty="0" smtClean="0"/>
              <a:t>Vlaanderen nv</a:t>
            </a:r>
          </a:p>
          <a:p>
            <a:pPr lvl="1"/>
            <a:r>
              <a:rPr lang="nl-BE" dirty="0" smtClean="0"/>
              <a:t>15 miljoen euro kapitaal</a:t>
            </a:r>
          </a:p>
          <a:p>
            <a:pPr lvl="1"/>
            <a:r>
              <a:rPr lang="nl-BE" dirty="0" smtClean="0"/>
              <a:t>Rollend fonds</a:t>
            </a:r>
          </a:p>
          <a:p>
            <a:pPr lvl="1"/>
            <a:r>
              <a:rPr lang="nl-BE" dirty="0" smtClean="0"/>
              <a:t>Premisse financiële rendabiliteit</a:t>
            </a:r>
            <a:endParaRPr lang="nl-BE" dirty="0" smtClean="0"/>
          </a:p>
          <a:p>
            <a:pPr marL="457761" lvl="1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3233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Positionering </a:t>
            </a:r>
            <a:br>
              <a:rPr lang="nl-BE" dirty="0" smtClean="0"/>
            </a:br>
            <a:r>
              <a:rPr lang="nl-BE" dirty="0" smtClean="0"/>
              <a:t>als (alternatief) financieringsinstrument</a:t>
            </a:r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fld id="{6C6E92E6-2251-4500-8750-5D0FBC543429}" type="datetime2">
              <a:rPr lang="nl-BE" smtClean="0"/>
              <a:pPr/>
              <a:t>zaterdag 10 mei 2014</a:t>
            </a:fld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z="1800" dirty="0" smtClean="0"/>
              <a:t>Geen subsidiekanaal</a:t>
            </a:r>
          </a:p>
          <a:p>
            <a:pPr lvl="0"/>
            <a:endParaRPr lang="nl-BE" sz="1800" dirty="0" smtClean="0"/>
          </a:p>
          <a:p>
            <a:pPr lvl="0"/>
            <a:r>
              <a:rPr lang="nl-BE" sz="1800" dirty="0" smtClean="0"/>
              <a:t>Rollen:</a:t>
            </a:r>
          </a:p>
          <a:p>
            <a:pPr lvl="1"/>
            <a:r>
              <a:rPr lang="nl-BE" dirty="0" smtClean="0"/>
              <a:t>Haalbaarheidsstudies;</a:t>
            </a:r>
          </a:p>
          <a:p>
            <a:pPr lvl="1"/>
            <a:r>
              <a:rPr lang="nl-BE" dirty="0" smtClean="0"/>
              <a:t>Structurering vastgoedontwikkeling;</a:t>
            </a:r>
          </a:p>
          <a:p>
            <a:pPr lvl="1"/>
            <a:r>
              <a:rPr lang="nl-BE" dirty="0" smtClean="0"/>
              <a:t>Kredietverschaffing (overbruggingsfinanciering, inbreng risicokapitaal, achtergestelde kredieten</a:t>
            </a:r>
            <a:r>
              <a:rPr lang="nl-BE" dirty="0" smtClean="0"/>
              <a:t>,…);</a:t>
            </a:r>
          </a:p>
          <a:p>
            <a:pPr lvl="1"/>
            <a:r>
              <a:rPr lang="nl-BE" dirty="0" smtClean="0"/>
              <a:t>(Alternatieve) financiering beheer</a:t>
            </a:r>
            <a:endParaRPr lang="nl-BE" dirty="0" smtClean="0"/>
          </a:p>
          <a:p>
            <a:pPr marL="457761" lvl="1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2859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mtClean="0"/>
              <a:t>2</a:t>
            </a:r>
            <a:endParaRPr lang="nl-BE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Investerings-kader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79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Werking en Investeringsbril</a:t>
            </a:r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fld id="{6C6E92E6-2251-4500-8750-5D0FBC543429}" type="datetime2">
              <a:rPr lang="nl-BE" smtClean="0"/>
              <a:pPr/>
              <a:t>zaterdag 10 mei 2014</a:t>
            </a:fld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1800" dirty="0" smtClean="0"/>
              <a:t>Type </a:t>
            </a:r>
            <a:r>
              <a:rPr lang="nl-BE" sz="1800" dirty="0"/>
              <a:t>dossiers: </a:t>
            </a:r>
            <a:endParaRPr lang="nl-BE" sz="1800" dirty="0" smtClean="0"/>
          </a:p>
          <a:p>
            <a:pPr lvl="1"/>
            <a:r>
              <a:rPr lang="nl-BE" sz="1600" dirty="0" smtClean="0"/>
              <a:t>Investeringsdossiers</a:t>
            </a:r>
          </a:p>
          <a:p>
            <a:pPr lvl="1"/>
            <a:r>
              <a:rPr lang="nl-BE" sz="1600" dirty="0" smtClean="0"/>
              <a:t>ontwikkelingstrajecten</a:t>
            </a:r>
            <a:endParaRPr lang="nl-BE" sz="1600" dirty="0"/>
          </a:p>
          <a:p>
            <a:pPr lvl="0"/>
            <a:endParaRPr lang="nl-BE" sz="1800" dirty="0"/>
          </a:p>
          <a:p>
            <a:r>
              <a:rPr lang="nl-BE" sz="1800" dirty="0"/>
              <a:t>Investeringsbril</a:t>
            </a:r>
            <a:r>
              <a:rPr lang="nl-BE" sz="1800" dirty="0" smtClean="0"/>
              <a:t>:</a:t>
            </a:r>
          </a:p>
          <a:p>
            <a:pPr lvl="1"/>
            <a:r>
              <a:rPr lang="nl-BE" sz="1600" dirty="0" smtClean="0"/>
              <a:t>Financieel-economisch;</a:t>
            </a:r>
          </a:p>
          <a:p>
            <a:pPr lvl="1"/>
            <a:r>
              <a:rPr lang="nl-BE" sz="1600" dirty="0" smtClean="0"/>
              <a:t>Erfgoedwaarde;</a:t>
            </a:r>
          </a:p>
          <a:p>
            <a:pPr lvl="1"/>
            <a:r>
              <a:rPr lang="nl-BE" sz="1600" dirty="0" smtClean="0"/>
              <a:t>Vastgoedwaarde;</a:t>
            </a:r>
          </a:p>
          <a:p>
            <a:pPr lvl="1"/>
            <a:r>
              <a:rPr lang="nl-BE" sz="1600" dirty="0" smtClean="0"/>
              <a:t>Publiekswaarde;</a:t>
            </a:r>
          </a:p>
          <a:p>
            <a:pPr lvl="1"/>
            <a:r>
              <a:rPr lang="nl-BE" sz="1600" dirty="0" smtClean="0"/>
              <a:t>Operationeel kader;</a:t>
            </a:r>
          </a:p>
          <a:p>
            <a:pPr lvl="1"/>
            <a:r>
              <a:rPr lang="nl-BE" sz="1600" dirty="0" smtClean="0"/>
              <a:t>Juridisch kader</a:t>
            </a:r>
            <a:r>
              <a:rPr lang="nl-BE" sz="1600" dirty="0" smtClean="0"/>
              <a:t>;</a:t>
            </a:r>
          </a:p>
          <a:p>
            <a:pPr lvl="1"/>
            <a:endParaRPr lang="nl-BE" sz="1600" dirty="0"/>
          </a:p>
          <a:p>
            <a:r>
              <a:rPr lang="nl-BE" dirty="0" smtClean="0"/>
              <a:t>Organisatie:</a:t>
            </a:r>
          </a:p>
          <a:p>
            <a:pPr lvl="1"/>
            <a:r>
              <a:rPr lang="nl-BE" sz="1600" dirty="0" smtClean="0"/>
              <a:t>Investeringscomité;</a:t>
            </a:r>
          </a:p>
          <a:p>
            <a:pPr lvl="1"/>
            <a:r>
              <a:rPr lang="nl-BE" sz="1600" dirty="0" smtClean="0"/>
              <a:t>Raad van bestuur;</a:t>
            </a:r>
            <a:endParaRPr lang="nl-BE" sz="1600" dirty="0"/>
          </a:p>
          <a:p>
            <a:pPr lvl="0"/>
            <a:endParaRPr lang="nl-BE" sz="1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82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(Investerings)beslissingen tot op heden</a:t>
            </a:r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fld id="{6C6E92E6-2251-4500-8750-5D0FBC543429}" type="datetime2">
              <a:rPr lang="nl-BE" smtClean="0"/>
              <a:pPr/>
              <a:t>zaterdag 10 mei 2014</a:t>
            </a:fld>
            <a:endParaRPr lang="nl-BE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z="1800" dirty="0" smtClean="0"/>
              <a:t>Overzicht </a:t>
            </a:r>
            <a:r>
              <a:rPr lang="nl-BE" sz="1800" dirty="0"/>
              <a:t>Investeringsbeslissingen</a:t>
            </a:r>
          </a:p>
          <a:p>
            <a:pPr lvl="1"/>
            <a:r>
              <a:rPr lang="nl-BE" sz="1600" dirty="0"/>
              <a:t>Handelsbeurs te </a:t>
            </a:r>
            <a:r>
              <a:rPr lang="nl-BE" sz="1600" dirty="0" smtClean="0"/>
              <a:t>Antwerpen (juni 2013);</a:t>
            </a:r>
            <a:endParaRPr lang="nl-BE" sz="1600" dirty="0"/>
          </a:p>
          <a:p>
            <a:pPr lvl="1"/>
            <a:r>
              <a:rPr lang="nl-BE" sz="1600" dirty="0"/>
              <a:t>Sanatorium Lemaire te </a:t>
            </a:r>
            <a:r>
              <a:rPr lang="nl-BE" sz="1600" dirty="0" err="1"/>
              <a:t>Overijse</a:t>
            </a:r>
            <a:r>
              <a:rPr lang="nl-BE" sz="1600" dirty="0"/>
              <a:t> (</a:t>
            </a:r>
            <a:r>
              <a:rPr lang="nl-BE" sz="1600" dirty="0" err="1"/>
              <a:t>Tombeekheyde</a:t>
            </a:r>
            <a:r>
              <a:rPr lang="nl-BE" sz="1600" dirty="0" smtClean="0"/>
              <a:t>) (september 2013);</a:t>
            </a:r>
          </a:p>
          <a:p>
            <a:pPr lvl="1"/>
            <a:r>
              <a:rPr lang="nl-BE" sz="1600" dirty="0" smtClean="0"/>
              <a:t>Kasteel ter Ham (</a:t>
            </a:r>
            <a:r>
              <a:rPr lang="nl-BE" sz="1600" dirty="0" err="1" smtClean="0"/>
              <a:t>Steenokkerzeel</a:t>
            </a:r>
            <a:r>
              <a:rPr lang="nl-BE" sz="1600" dirty="0" smtClean="0"/>
              <a:t>) – overeenkomst </a:t>
            </a:r>
            <a:r>
              <a:rPr lang="nl-BE" sz="1600" dirty="0" err="1" smtClean="0"/>
              <a:t>vermarktingsprocedure</a:t>
            </a:r>
            <a:r>
              <a:rPr lang="nl-BE" sz="1600" dirty="0" smtClean="0"/>
              <a:t>;</a:t>
            </a:r>
            <a:endParaRPr lang="nl-BE" sz="1600" dirty="0"/>
          </a:p>
          <a:p>
            <a:pPr lvl="1"/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498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69A6-515E-4956-84E1-FEDB10303D3A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Antwerpen - Handelsbeurs</a:t>
            </a:r>
            <a:endParaRPr lang="nl-BE" dirty="0"/>
          </a:p>
        </p:txBody>
      </p:sp>
      <p:pic>
        <p:nvPicPr>
          <p:cNvPr id="5" name="Picture 2" descr="http://www.deredactie.be/polopoly_fs/1.1362927!image/654244812.jpg_gen/derivatives/landscape670/654244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8" y="1926357"/>
            <a:ext cx="37210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722" y="1782341"/>
            <a:ext cx="3470999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g_hi" descr="http://t3.gstatic.com/images?q=tbn:ANd9GcQnh-cG2g8fq1H9T3ROXOZI18O6g-VfIsS0sKjeSd7nLa92fisyK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1" y="4230613"/>
            <a:ext cx="355341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95334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ia">
  <a:themeElements>
    <a:clrScheme name="Aangepast 2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781D7E"/>
      </a:accent1>
      <a:accent2>
        <a:srgbClr val="B8B308"/>
      </a:accent2>
      <a:accent3>
        <a:srgbClr val="EF3E42"/>
      </a:accent3>
      <a:accent4>
        <a:srgbClr val="5B9B98"/>
      </a:accent4>
      <a:accent5>
        <a:srgbClr val="262626"/>
      </a:accent5>
      <a:accent6>
        <a:srgbClr val="262626"/>
      </a:accent6>
      <a:hlink>
        <a:srgbClr val="800080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dia">
  <a:themeElements>
    <a:clrScheme name="Aangepast 2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781D7E"/>
      </a:accent1>
      <a:accent2>
        <a:srgbClr val="B8B308"/>
      </a:accent2>
      <a:accent3>
        <a:srgbClr val="EF3E42"/>
      </a:accent3>
      <a:accent4>
        <a:srgbClr val="5B9B98"/>
      </a:accent4>
      <a:accent5>
        <a:srgbClr val="262626"/>
      </a:accent5>
      <a:accent6>
        <a:srgbClr val="262626"/>
      </a:accent6>
      <a:hlink>
        <a:srgbClr val="800080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kstdia">
  <a:themeElements>
    <a:clrScheme name="Aangepast 2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781D7E"/>
      </a:accent1>
      <a:accent2>
        <a:srgbClr val="B8B308"/>
      </a:accent2>
      <a:accent3>
        <a:srgbClr val="EF3E42"/>
      </a:accent3>
      <a:accent4>
        <a:srgbClr val="5B9B98"/>
      </a:accent4>
      <a:accent5>
        <a:srgbClr val="262626"/>
      </a:accent5>
      <a:accent6>
        <a:srgbClr val="262626"/>
      </a:accent6>
      <a:hlink>
        <a:srgbClr val="800080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Words>417</Words>
  <Application>Microsoft Office PowerPoint</Application>
  <PresentationFormat>Aangepast</PresentationFormat>
  <Paragraphs>142</Paragraphs>
  <Slides>15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Introdia</vt:lpstr>
      <vt:lpstr>Titeldia</vt:lpstr>
      <vt:lpstr>Tekstdia</vt:lpstr>
      <vt:lpstr>PowerPoint-presentatie</vt:lpstr>
      <vt:lpstr>Achtergrond en scope</vt:lpstr>
      <vt:lpstr>INTRODUCTIE en context</vt:lpstr>
      <vt:lpstr>Historiek</vt:lpstr>
      <vt:lpstr>Positionering  als (alternatief) financieringsinstrument</vt:lpstr>
      <vt:lpstr>Investerings-kader</vt:lpstr>
      <vt:lpstr>Werking en Investeringsbril</vt:lpstr>
      <vt:lpstr>(Investerings)beslissingen tot op heden</vt:lpstr>
      <vt:lpstr>Antwerpen - Handelsbeurs</vt:lpstr>
      <vt:lpstr>Overijse - Sanatorium lemaire</vt:lpstr>
      <vt:lpstr>Steenokkerzeel - Kasteel van ham</vt:lpstr>
      <vt:lpstr>Beheer </vt:lpstr>
      <vt:lpstr>Beheer - levenscyclus</vt:lpstr>
      <vt:lpstr>Beheer  - stimuli &amp; instrumenten</vt:lpstr>
      <vt:lpstr>Dank voor uw aandacht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“dit is een quote ofzo”</dc:title>
  <dc:creator>jmigneaux</dc:creator>
  <cp:lastModifiedBy>Erwin Vrijens</cp:lastModifiedBy>
  <cp:revision>532</cp:revision>
  <cp:lastPrinted>2013-12-18T15:45:44Z</cp:lastPrinted>
  <dcterms:created xsi:type="dcterms:W3CDTF">2011-10-14T08:41:57Z</dcterms:created>
  <dcterms:modified xsi:type="dcterms:W3CDTF">2014-05-10T09:40:20Z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Werkdocument</vt:lpwstr>
  </property>
</Properties>
</file>